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316" r:id="rId3"/>
    <p:sldId id="257" r:id="rId4"/>
    <p:sldId id="258" r:id="rId5"/>
    <p:sldId id="259" r:id="rId6"/>
    <p:sldId id="260" r:id="rId7"/>
    <p:sldId id="261" r:id="rId8"/>
    <p:sldId id="262" r:id="rId9"/>
    <p:sldId id="263" r:id="rId10"/>
    <p:sldId id="265" r:id="rId11"/>
    <p:sldId id="267" r:id="rId12"/>
    <p:sldId id="268" r:id="rId13"/>
    <p:sldId id="269" r:id="rId14"/>
    <p:sldId id="270" r:id="rId15"/>
    <p:sldId id="272" r:id="rId16"/>
    <p:sldId id="273" r:id="rId17"/>
    <p:sldId id="274" r:id="rId18"/>
    <p:sldId id="276" r:id="rId19"/>
    <p:sldId id="277" r:id="rId20"/>
    <p:sldId id="278" r:id="rId21"/>
    <p:sldId id="282" r:id="rId22"/>
    <p:sldId id="280" r:id="rId23"/>
    <p:sldId id="281"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3" r:id="rId44"/>
    <p:sldId id="302" r:id="rId45"/>
    <p:sldId id="304" r:id="rId46"/>
    <p:sldId id="305" r:id="rId47"/>
    <p:sldId id="306" r:id="rId48"/>
    <p:sldId id="307" r:id="rId49"/>
    <p:sldId id="308" r:id="rId50"/>
    <p:sldId id="309" r:id="rId51"/>
    <p:sldId id="310" r:id="rId52"/>
    <p:sldId id="311" r:id="rId53"/>
    <p:sldId id="312" r:id="rId54"/>
    <p:sldId id="313" r:id="rId55"/>
    <p:sldId id="314" r:id="rId56"/>
    <p:sldId id="318" r:id="rId57"/>
    <p:sldId id="320" r:id="rId58"/>
    <p:sldId id="319" r:id="rId59"/>
    <p:sldId id="321" r:id="rId60"/>
    <p:sldId id="322" r:id="rId61"/>
    <p:sldId id="323" r:id="rId62"/>
    <p:sldId id="324" r:id="rId63"/>
    <p:sldId id="325" r:id="rId64"/>
    <p:sldId id="315" r:id="rId65"/>
    <p:sldId id="31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4" autoAdjust="0"/>
    <p:restoredTop sz="90053" autoAdjust="0"/>
  </p:normalViewPr>
  <p:slideViewPr>
    <p:cSldViewPr>
      <p:cViewPr>
        <p:scale>
          <a:sx n="60" d="100"/>
          <a:sy n="60" d="100"/>
        </p:scale>
        <p:origin x="-1602"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8E306-025A-498C-B0F6-D73BF9E78978}" type="datetimeFigureOut">
              <a:rPr lang="en-US" smtClean="0"/>
              <a:t>8/5/2013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5AC28-5056-45A3-BC14-DFC8C3809D6C}" type="slidenum">
              <a:rPr lang="en-US" smtClean="0"/>
              <a:t>‹#›</a:t>
            </a:fld>
            <a:endParaRPr lang="en-US"/>
          </a:p>
        </p:txBody>
      </p:sp>
    </p:spTree>
    <p:extLst>
      <p:ext uri="{BB962C8B-B14F-4D97-AF65-F5344CB8AC3E}">
        <p14:creationId xmlns:p14="http://schemas.microsoft.com/office/powerpoint/2010/main" val="267379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--Corporate</a:t>
            </a:r>
            <a:r>
              <a:rPr lang="en-US" baseline="0" dirty="0" smtClean="0"/>
              <a:t>-level, or upper-management level committees tend to be integrated, but this does not occur on lower levels</a:t>
            </a:r>
          </a:p>
          <a:p>
            <a:r>
              <a:rPr lang="en-US" baseline="0" dirty="0" smtClean="0"/>
              <a:t>--There is typically little coordination of services between therapy, nursing, pharmacy, RT, etc.</a:t>
            </a:r>
          </a:p>
          <a:p>
            <a:r>
              <a:rPr lang="en-US" baseline="0" dirty="0" smtClean="0"/>
              <a:t>--Everyone tends to work on their own schedule</a:t>
            </a:r>
          </a:p>
          <a:p>
            <a:r>
              <a:rPr lang="en-US" baseline="0" dirty="0" smtClean="0"/>
              <a:t>--This can create an isolation of professionals from each other, and a misunderstanding of different services as well (i.e. medical-surgical nurses do not often understand the function of the emergency room nurse)</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5</a:t>
            </a:fld>
            <a:endParaRPr lang="en-US" dirty="0"/>
          </a:p>
        </p:txBody>
      </p:sp>
    </p:spTree>
    <p:extLst>
      <p:ext uri="{BB962C8B-B14F-4D97-AF65-F5344CB8AC3E}">
        <p14:creationId xmlns:p14="http://schemas.microsoft.com/office/powerpoint/2010/main" val="3288062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“healing hands” are a new image that the hospital has adopted to further represent the caring side of the organization</a:t>
            </a:r>
          </a:p>
          <a:p>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18</a:t>
            </a:fld>
            <a:endParaRPr lang="en-US"/>
          </a:p>
        </p:txBody>
      </p:sp>
    </p:spTree>
    <p:extLst>
      <p:ext uri="{BB962C8B-B14F-4D97-AF65-F5344CB8AC3E}">
        <p14:creationId xmlns:p14="http://schemas.microsoft.com/office/powerpoint/2010/main" val="378796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VIP program allows for nurses to earn</a:t>
            </a:r>
            <a:r>
              <a:rPr lang="en-US" baseline="0" dirty="0" smtClean="0"/>
              <a:t> points through positive feedback from peers and patients alike.  The nurses can use these points to obtain various products ranging from gift cards to vacations!</a:t>
            </a:r>
          </a:p>
          <a:p>
            <a:endParaRPr lang="en-US" baseline="0" dirty="0" smtClean="0"/>
          </a:p>
          <a:p>
            <a:r>
              <a:rPr lang="en-US" baseline="0" dirty="0" smtClean="0"/>
              <a:t>--the Daisy award program recognizes nurses providing exceptional care.  Daisy award recipients are nominated by their peers.</a:t>
            </a:r>
          </a:p>
        </p:txBody>
      </p:sp>
      <p:sp>
        <p:nvSpPr>
          <p:cNvPr id="4" name="Slide Number Placeholder 3"/>
          <p:cNvSpPr>
            <a:spLocks noGrp="1"/>
          </p:cNvSpPr>
          <p:nvPr>
            <p:ph type="sldNum" sz="quarter" idx="10"/>
          </p:nvPr>
        </p:nvSpPr>
        <p:spPr/>
        <p:txBody>
          <a:bodyPr/>
          <a:lstStyle/>
          <a:p>
            <a:fld id="{61B5AC28-5056-45A3-BC14-DFC8C3809D6C}" type="slidenum">
              <a:rPr lang="en-US" smtClean="0"/>
              <a:t>19</a:t>
            </a:fld>
            <a:endParaRPr lang="en-US"/>
          </a:p>
        </p:txBody>
      </p:sp>
    </p:spTree>
    <p:extLst>
      <p:ext uri="{BB962C8B-B14F-4D97-AF65-F5344CB8AC3E}">
        <p14:creationId xmlns:p14="http://schemas.microsoft.com/office/powerpoint/2010/main" val="316047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20</a:t>
            </a:fld>
            <a:endParaRPr lang="en-US"/>
          </a:p>
        </p:txBody>
      </p:sp>
    </p:spTree>
    <p:extLst>
      <p:ext uri="{BB962C8B-B14F-4D97-AF65-F5344CB8AC3E}">
        <p14:creationId xmlns:p14="http://schemas.microsoft.com/office/powerpoint/2010/main" val="128535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Respect for life—gift of life is</a:t>
            </a:r>
            <a:r>
              <a:rPr lang="en-US" baseline="0" dirty="0" smtClean="0"/>
              <a:t> valued with joy, respect, dignity, fairness, and compassion</a:t>
            </a:r>
          </a:p>
          <a:p>
            <a:r>
              <a:rPr lang="en-US" baseline="0" dirty="0" smtClean="0"/>
              <a:t>Fidelity to our Mission—loyalty and pride in the facility shown through empathetic ministering</a:t>
            </a:r>
          </a:p>
          <a:p>
            <a:r>
              <a:rPr lang="en-US" baseline="0" dirty="0" smtClean="0"/>
              <a:t>Compassionate concern—concern for welfare of all patients</a:t>
            </a:r>
          </a:p>
          <a:p>
            <a:r>
              <a:rPr lang="en-US" baseline="0" dirty="0" smtClean="0"/>
              <a:t>Joyful service--witness of Franciscan presence throughout the institution by joy, compassion, and respect</a:t>
            </a:r>
          </a:p>
          <a:p>
            <a:r>
              <a:rPr lang="en-US" dirty="0" smtClean="0"/>
              <a:t>Christian stewardship—just and fair allocation of resources consistent</a:t>
            </a:r>
            <a:r>
              <a:rPr lang="en-US" baseline="0" dirty="0" smtClean="0"/>
              <a:t> with Church teachings</a:t>
            </a:r>
          </a:p>
          <a:p>
            <a:endParaRPr lang="en-US" baseline="0" dirty="0" smtClean="0"/>
          </a:p>
          <a:p>
            <a:r>
              <a:rPr lang="en-US" baseline="0" dirty="0" smtClean="0"/>
              <a:t>(pg. 19 of Orientation Packet)</a:t>
            </a:r>
            <a:endParaRPr lang="en-US" dirty="0" smtClean="0"/>
          </a:p>
          <a:p>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21</a:t>
            </a:fld>
            <a:endParaRPr lang="en-US"/>
          </a:p>
        </p:txBody>
      </p:sp>
    </p:spTree>
    <p:extLst>
      <p:ext uri="{BB962C8B-B14F-4D97-AF65-F5344CB8AC3E}">
        <p14:creationId xmlns:p14="http://schemas.microsoft.com/office/powerpoint/2010/main" val="1994670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hospital is based on </a:t>
            </a:r>
            <a:r>
              <a:rPr lang="en-US" dirty="0" err="1" smtClean="0"/>
              <a:t>christian</a:t>
            </a:r>
            <a:r>
              <a:rPr lang="en-US" dirty="0" smtClean="0"/>
              <a:t> values, and the mission statement reflects this</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23</a:t>
            </a:fld>
            <a:endParaRPr lang="en-US"/>
          </a:p>
        </p:txBody>
      </p:sp>
    </p:spTree>
    <p:extLst>
      <p:ext uri="{BB962C8B-B14F-4D97-AF65-F5344CB8AC3E}">
        <p14:creationId xmlns:p14="http://schemas.microsoft.com/office/powerpoint/2010/main" val="4195374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mission statement is a reflection of the</a:t>
            </a:r>
            <a:r>
              <a:rPr lang="en-US" baseline="0" dirty="0" smtClean="0"/>
              <a:t> vision statement, which is a longer statement of what the organization hopes to gain</a:t>
            </a:r>
            <a:endParaRPr lang="en-US" dirty="0" smtClean="0"/>
          </a:p>
          <a:p>
            <a:endParaRPr lang="en-US" dirty="0" smtClean="0"/>
          </a:p>
          <a:p>
            <a:r>
              <a:rPr lang="en-US" dirty="0" smtClean="0"/>
              <a:t>Franciscan St. Francis Health, rooted in the tradition and values</a:t>
            </a:r>
            <a:r>
              <a:rPr lang="en-US" baseline="0" dirty="0" smtClean="0"/>
              <a:t> of the Catholic Church and the Sisters f St. Francis of Perpetual Adoration, exists to improve the health of our community.  We provide quality services in a trustworthy, compassionate manner through a continuum of care with a special concern for the health needs of the poor and disenfranchised</a:t>
            </a:r>
          </a:p>
          <a:p>
            <a:endParaRPr lang="en-US" baseline="0" dirty="0" smtClean="0"/>
          </a:p>
          <a:p>
            <a:r>
              <a:rPr lang="en-US" baseline="0" dirty="0" smtClean="0"/>
              <a:t>--Various services provided by the hospital, including debt forgiveness from the Sisters, not turning anyone away, and continuing quality care reflect the vision and mission appropriately</a:t>
            </a:r>
          </a:p>
          <a:p>
            <a:endParaRPr lang="en-US" baseline="0" dirty="0" smtClean="0"/>
          </a:p>
          <a:p>
            <a:r>
              <a:rPr lang="en-US" baseline="0" dirty="0" smtClean="0"/>
              <a:t>(Pg. 18 of the Orientation Packet)</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24</a:t>
            </a:fld>
            <a:endParaRPr lang="en-US"/>
          </a:p>
        </p:txBody>
      </p:sp>
    </p:spTree>
    <p:extLst>
      <p:ext uri="{BB962C8B-B14F-4D97-AF65-F5344CB8AC3E}">
        <p14:creationId xmlns:p14="http://schemas.microsoft.com/office/powerpoint/2010/main" val="242349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--Evidence-based practice will</a:t>
            </a:r>
            <a:r>
              <a:rPr lang="en-US" baseline="0" dirty="0" smtClean="0"/>
              <a:t> be reviewed later in more detail</a:t>
            </a:r>
          </a:p>
          <a:p>
            <a:r>
              <a:rPr lang="en-US" baseline="0" dirty="0" smtClean="0"/>
              <a:t>--Christian traditions are heavily encouraged and looked towards throughout the organization</a:t>
            </a:r>
          </a:p>
          <a:p>
            <a:r>
              <a:rPr lang="en-US" baseline="0" dirty="0" smtClean="0"/>
              <a:t>--There must be a good balance between good traditions and a willingness to change current practices</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26</a:t>
            </a:fld>
            <a:endParaRPr lang="en-US"/>
          </a:p>
        </p:txBody>
      </p:sp>
    </p:spTree>
    <p:extLst>
      <p:ext uri="{BB962C8B-B14F-4D97-AF65-F5344CB8AC3E}">
        <p14:creationId xmlns:p14="http://schemas.microsoft.com/office/powerpoint/2010/main" val="2615992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nurses need to be aware of the unit budget,</a:t>
            </a:r>
            <a:r>
              <a:rPr lang="en-US" baseline="0" dirty="0" smtClean="0"/>
              <a:t> the financial status of the unit and the organization, and the impact of their decisions about supply and resource utilization on the financial performance of the unit</a:t>
            </a:r>
          </a:p>
          <a:p>
            <a:endParaRPr lang="en-US" baseline="0" dirty="0" smtClean="0"/>
          </a:p>
          <a:p>
            <a:r>
              <a:rPr lang="en-US" baseline="0" dirty="0" smtClean="0"/>
              <a:t>--nurse managers need multiple resources to ensure that the finances are properly accounted for</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28</a:t>
            </a:fld>
            <a:endParaRPr lang="en-US"/>
          </a:p>
        </p:txBody>
      </p:sp>
    </p:spTree>
    <p:extLst>
      <p:ext uri="{BB962C8B-B14F-4D97-AF65-F5344CB8AC3E}">
        <p14:creationId xmlns:p14="http://schemas.microsoft.com/office/powerpoint/2010/main" val="500727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--administrative support</a:t>
            </a:r>
            <a:r>
              <a:rPr lang="en-US" baseline="0" dirty="0" smtClean="0"/>
              <a:t> in shared governance can allow for necessary changes and improvements to be made at the bedside</a:t>
            </a:r>
          </a:p>
          <a:p>
            <a:endParaRPr lang="en-US" baseline="0" dirty="0" smtClean="0"/>
          </a:p>
          <a:p>
            <a:r>
              <a:rPr lang="en-US" baseline="0" dirty="0" smtClean="0"/>
              <a:t>--Magnet suggests that a hospital the size of St. Francis have around 50% of decision-making RNs to have a graduate level degree</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29</a:t>
            </a:fld>
            <a:endParaRPr lang="en-US"/>
          </a:p>
        </p:txBody>
      </p:sp>
    </p:spTree>
    <p:extLst>
      <p:ext uri="{BB962C8B-B14F-4D97-AF65-F5344CB8AC3E}">
        <p14:creationId xmlns:p14="http://schemas.microsoft.com/office/powerpoint/2010/main" val="2680140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Noted the Shared Leadership Nursing</a:t>
            </a:r>
            <a:r>
              <a:rPr lang="en-US" baseline="0" dirty="0" smtClean="0"/>
              <a:t> Congress document</a:t>
            </a:r>
          </a:p>
          <a:p>
            <a:endParaRPr lang="en-US" baseline="0" dirty="0" smtClean="0"/>
          </a:p>
          <a:p>
            <a:r>
              <a:rPr lang="en-US" baseline="0" dirty="0" smtClean="0"/>
              <a:t>Stresses the importance of decentralization and administrative support of the front-line nursing staff</a:t>
            </a:r>
          </a:p>
          <a:p>
            <a:endParaRPr lang="en-US" baseline="0" dirty="0" smtClean="0"/>
          </a:p>
          <a:p>
            <a:r>
              <a:rPr lang="en-US" baseline="0" dirty="0" smtClean="0"/>
              <a:t>Many current unit managers are in school to obtain their MSN in accordance with Magnet requirements</a:t>
            </a:r>
          </a:p>
          <a:p>
            <a:r>
              <a:rPr lang="en-US" baseline="0" dirty="0" smtClean="0"/>
              <a:t>PCCs, or assistant unit managers, are asked to obtain their MSN, but are required to obtain at least a BSN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30</a:t>
            </a:fld>
            <a:endParaRPr lang="en-US"/>
          </a:p>
        </p:txBody>
      </p:sp>
    </p:spTree>
    <p:extLst>
      <p:ext uri="{BB962C8B-B14F-4D97-AF65-F5344CB8AC3E}">
        <p14:creationId xmlns:p14="http://schemas.microsoft.com/office/powerpoint/2010/main" val="141503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leaders/directors</a:t>
            </a:r>
            <a:r>
              <a:rPr lang="en-US" baseline="0" dirty="0" smtClean="0"/>
              <a:t> support the shared governance model, but there are still decisions that come from the top without any input from the nursing staff</a:t>
            </a:r>
          </a:p>
          <a:p>
            <a:r>
              <a:rPr lang="en-US" baseline="0" dirty="0" smtClean="0"/>
              <a:t>--there is an increased communication between leaders and floor staff, but there is also some opportunity to grow in this area</a:t>
            </a:r>
          </a:p>
          <a:p>
            <a:r>
              <a:rPr lang="en-US" baseline="0" dirty="0" smtClean="0"/>
              <a:t>--the current system sometimes adapts to change, but often has a difficult time adapting to major environmental changes</a:t>
            </a:r>
          </a:p>
          <a:p>
            <a:r>
              <a:rPr lang="en-US" baseline="0" dirty="0" smtClean="0"/>
              <a:t>--The organization can be viewed as informal as the managers and directors try to embrace an “open door policy”</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6</a:t>
            </a:fld>
            <a:endParaRPr lang="en-US" dirty="0"/>
          </a:p>
        </p:txBody>
      </p:sp>
    </p:spTree>
    <p:extLst>
      <p:ext uri="{BB962C8B-B14F-4D97-AF65-F5344CB8AC3E}">
        <p14:creationId xmlns:p14="http://schemas.microsoft.com/office/powerpoint/2010/main" val="1930120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 for the hospital include the employees, the patients, and the community</a:t>
            </a:r>
          </a:p>
          <a:p>
            <a:endParaRPr lang="en-US" dirty="0" smtClean="0"/>
          </a:p>
          <a:p>
            <a:r>
              <a:rPr lang="en-US" dirty="0" smtClean="0"/>
              <a:t>--</a:t>
            </a:r>
            <a:r>
              <a:rPr lang="en-US" u="none" dirty="0" smtClean="0"/>
              <a:t>Using</a:t>
            </a:r>
            <a:r>
              <a:rPr lang="en-US" u="none" baseline="0" dirty="0" smtClean="0"/>
              <a:t> surveys allows the organization to determine what they are doing correctly in the eyes of the stakeholder, and what could use improvement</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33</a:t>
            </a:fld>
            <a:endParaRPr lang="en-US"/>
          </a:p>
        </p:txBody>
      </p:sp>
    </p:spTree>
    <p:extLst>
      <p:ext uri="{BB962C8B-B14F-4D97-AF65-F5344CB8AC3E}">
        <p14:creationId xmlns:p14="http://schemas.microsoft.com/office/powerpoint/2010/main" val="3176869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--HCAHPS = hospital consumer assessment of healthcare providers and systems</a:t>
            </a:r>
          </a:p>
          <a:p>
            <a:r>
              <a:rPr lang="en-US" dirty="0" smtClean="0"/>
              <a:t>	these are utilized regularly to determine how well the hospital</a:t>
            </a:r>
            <a:r>
              <a:rPr lang="en-US" baseline="0" dirty="0" smtClean="0"/>
              <a:t> is doing</a:t>
            </a:r>
          </a:p>
          <a:p>
            <a:r>
              <a:rPr lang="en-US" baseline="0" dirty="0" smtClean="0"/>
              <a:t>	results are reviewed in management meetings</a:t>
            </a:r>
          </a:p>
          <a:p>
            <a:r>
              <a:rPr lang="en-US" baseline="0" dirty="0" smtClean="0"/>
              <a:t>	each hospital unit is required to focus on a few questions from the survey to improve upon</a:t>
            </a:r>
          </a:p>
          <a:p>
            <a:endParaRPr lang="en-US" baseline="0" dirty="0" smtClean="0"/>
          </a:p>
          <a:p>
            <a:r>
              <a:rPr lang="en-US" baseline="0" dirty="0" smtClean="0"/>
              <a:t>--Press </a:t>
            </a:r>
            <a:r>
              <a:rPr lang="en-US" baseline="0" dirty="0" err="1" smtClean="0"/>
              <a:t>Ganey</a:t>
            </a:r>
            <a:r>
              <a:rPr lang="en-US" baseline="0" dirty="0" smtClean="0"/>
              <a:t> Scores look at some specific satisfaction areas as well</a:t>
            </a:r>
          </a:p>
          <a:p>
            <a:r>
              <a:rPr lang="en-US" baseline="0" dirty="0" smtClean="0"/>
              <a:t>	show paper example</a:t>
            </a:r>
          </a:p>
          <a:p>
            <a:endParaRPr lang="en-US" baseline="0" dirty="0" smtClean="0"/>
          </a:p>
          <a:p>
            <a:r>
              <a:rPr lang="en-US" baseline="0" dirty="0" smtClean="0"/>
              <a:t>--Employee satisfaction surveys allow for the organization to ensure that employees are satisfied with the organization and their current position</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34</a:t>
            </a:fld>
            <a:endParaRPr lang="en-US"/>
          </a:p>
        </p:txBody>
      </p:sp>
    </p:spTree>
    <p:extLst>
      <p:ext uri="{BB962C8B-B14F-4D97-AF65-F5344CB8AC3E}">
        <p14:creationId xmlns:p14="http://schemas.microsoft.com/office/powerpoint/2010/main" val="615038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35</a:t>
            </a:fld>
            <a:endParaRPr lang="en-US"/>
          </a:p>
        </p:txBody>
      </p:sp>
    </p:spTree>
    <p:extLst>
      <p:ext uri="{BB962C8B-B14F-4D97-AF65-F5344CB8AC3E}">
        <p14:creationId xmlns:p14="http://schemas.microsoft.com/office/powerpoint/2010/main" val="34764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--NDNQI = national database</a:t>
            </a:r>
            <a:r>
              <a:rPr lang="en-US" baseline="0" dirty="0" smtClean="0"/>
              <a:t> of nursing quality indicators</a:t>
            </a:r>
          </a:p>
          <a:p>
            <a:endParaRPr lang="en-US" baseline="0" dirty="0" smtClean="0"/>
          </a:p>
          <a:p>
            <a:r>
              <a:rPr lang="en-US" baseline="0" dirty="0" smtClean="0"/>
              <a:t>--These reports are regularly reviewed and analyzed by the CNS for each unit and clinical area</a:t>
            </a:r>
          </a:p>
          <a:p>
            <a:endParaRPr lang="en-US" baseline="0" dirty="0" smtClean="0"/>
          </a:p>
          <a:p>
            <a:r>
              <a:rPr lang="en-US" baseline="0" dirty="0" smtClean="0"/>
              <a:t>--Currently, St. Francis is not meeting all of the benchmarks, but they are actively working towards improving quality to meet and exceed the benchmark levels</a:t>
            </a:r>
          </a:p>
          <a:p>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36</a:t>
            </a:fld>
            <a:endParaRPr lang="en-US"/>
          </a:p>
        </p:txBody>
      </p:sp>
    </p:spTree>
    <p:extLst>
      <p:ext uri="{BB962C8B-B14F-4D97-AF65-F5344CB8AC3E}">
        <p14:creationId xmlns:p14="http://schemas.microsoft.com/office/powerpoint/2010/main" val="1067352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satisfaction—note the Press</a:t>
            </a:r>
            <a:r>
              <a:rPr lang="en-US" baseline="0" dirty="0" smtClean="0"/>
              <a:t> </a:t>
            </a:r>
            <a:r>
              <a:rPr lang="en-US" baseline="0" dirty="0" err="1" smtClean="0"/>
              <a:t>Ganey</a:t>
            </a:r>
            <a:r>
              <a:rPr lang="en-US" baseline="0" dirty="0" smtClean="0"/>
              <a:t> scores that were viewed earlier; room for improvement</a:t>
            </a:r>
          </a:p>
          <a:p>
            <a:endParaRPr lang="en-US" baseline="0" dirty="0" smtClean="0"/>
          </a:p>
          <a:p>
            <a:r>
              <a:rPr lang="en-US" baseline="0" dirty="0" smtClean="0"/>
              <a:t>Show turnover rate report</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According to Magnet status, RN turnover should be less than 10% for St. Francis </a:t>
            </a:r>
            <a:r>
              <a:rPr lang="en-US" dirty="0" smtClean="0"/>
              <a:t>(American Nurses Credentialing Center, 2013)</a:t>
            </a:r>
          </a:p>
          <a:p>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38</a:t>
            </a:fld>
            <a:endParaRPr lang="en-US"/>
          </a:p>
        </p:txBody>
      </p:sp>
    </p:spTree>
    <p:extLst>
      <p:ext uri="{BB962C8B-B14F-4D97-AF65-F5344CB8AC3E}">
        <p14:creationId xmlns:p14="http://schemas.microsoft.com/office/powerpoint/2010/main" val="2564982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current large quality improvement projects include the improvement of patient flow throughout the hospital</a:t>
            </a:r>
          </a:p>
          <a:p>
            <a:endParaRPr lang="en-US" baseline="0" dirty="0" smtClean="0"/>
          </a:p>
          <a:p>
            <a:r>
              <a:rPr lang="en-US" baseline="0" dirty="0" smtClean="0"/>
              <a:t>--Master’s trained nurses consistently review data and new evidence-based practice</a:t>
            </a:r>
          </a:p>
          <a:p>
            <a:endParaRPr lang="en-US" baseline="0" dirty="0" smtClean="0"/>
          </a:p>
          <a:p>
            <a:r>
              <a:rPr lang="en-US" baseline="0" dirty="0" smtClean="0"/>
              <a:t>--Lean six sigma allows for the organization to efficiently create process changes to improve the quality of care</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40</a:t>
            </a:fld>
            <a:endParaRPr lang="en-US"/>
          </a:p>
        </p:txBody>
      </p:sp>
    </p:spTree>
    <p:extLst>
      <p:ext uri="{BB962C8B-B14F-4D97-AF65-F5344CB8AC3E}">
        <p14:creationId xmlns:p14="http://schemas.microsoft.com/office/powerpoint/2010/main" val="2303627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most important thing about recruitment and retention is ensuring that the nurse is the right fit, that they wish to stay with the organization for a long time, and that they are satisfied once they are with the organization</a:t>
            </a:r>
          </a:p>
          <a:p>
            <a:endParaRPr lang="en-US" baseline="0" dirty="0" smtClean="0"/>
          </a:p>
          <a:p>
            <a:r>
              <a:rPr lang="en-US" baseline="0" dirty="0" smtClean="0"/>
              <a:t>Advertising—HR distributes to multiple sites</a:t>
            </a:r>
          </a:p>
          <a:p>
            <a:endParaRPr lang="en-US" baseline="0" dirty="0" smtClean="0"/>
          </a:p>
          <a:p>
            <a:r>
              <a:rPr lang="en-US" baseline="0" dirty="0" smtClean="0"/>
              <a:t>Screening—looking at the application and choosing the right person to interview</a:t>
            </a:r>
          </a:p>
          <a:p>
            <a:endParaRPr lang="en-US" baseline="0" dirty="0" smtClean="0"/>
          </a:p>
          <a:p>
            <a:r>
              <a:rPr lang="en-US" baseline="0" dirty="0" smtClean="0"/>
              <a:t>Interviewing—Utilization of pre-defined questions, or a structured interview</a:t>
            </a:r>
          </a:p>
          <a:p>
            <a:endParaRPr lang="en-US" baseline="0" dirty="0" smtClean="0"/>
          </a:p>
          <a:p>
            <a:r>
              <a:rPr lang="en-US" baseline="0" dirty="0" smtClean="0"/>
              <a:t>Coaching—involves positive support and timely feedback</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42</a:t>
            </a:fld>
            <a:endParaRPr lang="en-US"/>
          </a:p>
        </p:txBody>
      </p:sp>
    </p:spTree>
    <p:extLst>
      <p:ext uri="{BB962C8B-B14F-4D97-AF65-F5344CB8AC3E}">
        <p14:creationId xmlns:p14="http://schemas.microsoft.com/office/powerpoint/2010/main" val="1710615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 interview questions</a:t>
            </a:r>
            <a:r>
              <a:rPr lang="en-US" baseline="0" dirty="0" smtClean="0"/>
              <a:t> are ideal and allow for each interviewee an equal opportunity</a:t>
            </a:r>
          </a:p>
          <a:p>
            <a:endParaRPr lang="en-US" baseline="0" dirty="0" smtClean="0"/>
          </a:p>
          <a:p>
            <a:r>
              <a:rPr lang="en-US" baseline="0" dirty="0" smtClean="0"/>
              <a:t>Rounding ensures that the nurse is pleased in their current position, and allows for upper management to ensure that the nurse is performing a satisfactory job</a:t>
            </a:r>
          </a:p>
          <a:p>
            <a:endParaRPr lang="en-US" baseline="0" dirty="0" smtClean="0"/>
          </a:p>
          <a:p>
            <a:r>
              <a:rPr lang="en-US" baseline="0" dirty="0" smtClean="0"/>
              <a:t>The different time frames are utilized by the manager to discuss the happiness of the employee and ensure that any potential issues or risks of turnover are discussed</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43</a:t>
            </a:fld>
            <a:endParaRPr lang="en-US"/>
          </a:p>
        </p:txBody>
      </p:sp>
    </p:spTree>
    <p:extLst>
      <p:ext uri="{BB962C8B-B14F-4D97-AF65-F5344CB8AC3E}">
        <p14:creationId xmlns:p14="http://schemas.microsoft.com/office/powerpoint/2010/main" val="2798414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Seen in the orientation packet, page 150</a:t>
            </a:r>
          </a:p>
          <a:p>
            <a:endParaRPr lang="en-US" dirty="0" smtClean="0"/>
          </a:p>
          <a:p>
            <a:r>
              <a:rPr lang="en-US" dirty="0" smtClean="0"/>
              <a:t>Differences discussed include racial, ethnic, generational, and</a:t>
            </a:r>
            <a:r>
              <a:rPr lang="en-US" baseline="0" dirty="0" smtClean="0"/>
              <a:t> cultural</a:t>
            </a:r>
          </a:p>
          <a:p>
            <a:endParaRPr lang="en-US" baseline="0" dirty="0" smtClean="0"/>
          </a:p>
          <a:p>
            <a:r>
              <a:rPr lang="en-US" baseline="0" dirty="0" smtClean="0"/>
              <a:t>St. Francis aims to create a common culture through diversity awareness and respect among coworkers</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44</a:t>
            </a:fld>
            <a:endParaRPr lang="en-US"/>
          </a:p>
        </p:txBody>
      </p:sp>
    </p:spTree>
    <p:extLst>
      <p:ext uri="{BB962C8B-B14F-4D97-AF65-F5344CB8AC3E}">
        <p14:creationId xmlns:p14="http://schemas.microsoft.com/office/powerpoint/2010/main" val="3862766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--mentor program folder—mentor</a:t>
            </a:r>
            <a:r>
              <a:rPr lang="en-US" baseline="0" dirty="0" smtClean="0"/>
              <a:t> acts as a guide; asks the protégé to set goals and helps them to achieve these goals</a:t>
            </a:r>
          </a:p>
          <a:p>
            <a:endParaRPr lang="en-US" baseline="0" dirty="0" smtClean="0"/>
          </a:p>
          <a:p>
            <a:r>
              <a:rPr lang="en-US" baseline="0" dirty="0" smtClean="0"/>
              <a:t>--during evaluations, there is room to discuss future goals, along with informal meetings that could occur.  However, in my experience with the organization, this does not commonly occur</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45</a:t>
            </a:fld>
            <a:endParaRPr lang="en-US"/>
          </a:p>
        </p:txBody>
      </p:sp>
    </p:spTree>
    <p:extLst>
      <p:ext uri="{BB962C8B-B14F-4D97-AF65-F5344CB8AC3E}">
        <p14:creationId xmlns:p14="http://schemas.microsoft.com/office/powerpoint/2010/main" val="2498576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true leadership style is defined in the “Journey to Success” program</a:t>
            </a:r>
          </a:p>
          <a:p>
            <a:r>
              <a:rPr lang="en-US" baseline="0" dirty="0" smtClean="0"/>
              <a:t>--It encompasses a large area of expectations, which means that the leader should be flexible in their style, being able to adapt to several situations</a:t>
            </a:r>
          </a:p>
          <a:p>
            <a:r>
              <a:rPr lang="en-US" baseline="0" dirty="0" smtClean="0"/>
              <a:t>--show the Journey to Success </a:t>
            </a:r>
            <a:r>
              <a:rPr lang="en-US" baseline="0" dirty="0" err="1" smtClean="0"/>
              <a:t>phamphlet</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9</a:t>
            </a:fld>
            <a:endParaRPr lang="en-US"/>
          </a:p>
        </p:txBody>
      </p:sp>
    </p:spTree>
    <p:extLst>
      <p:ext uri="{BB962C8B-B14F-4D97-AF65-F5344CB8AC3E}">
        <p14:creationId xmlns:p14="http://schemas.microsoft.com/office/powerpoint/2010/main" val="3867499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practices means that research</a:t>
            </a:r>
            <a:r>
              <a:rPr lang="en-US" baseline="0" dirty="0" smtClean="0"/>
              <a:t> has been done to ensure that these policies or procedures are the most appropriate for the task being performed</a:t>
            </a:r>
          </a:p>
          <a:p>
            <a:r>
              <a:rPr lang="en-US" baseline="0" dirty="0" smtClean="0"/>
              <a:t>--basically, they should be focused on evidence-based practices</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47</a:t>
            </a:fld>
            <a:endParaRPr lang="en-US"/>
          </a:p>
        </p:txBody>
      </p:sp>
    </p:spTree>
    <p:extLst>
      <p:ext uri="{BB962C8B-B14F-4D97-AF65-F5344CB8AC3E}">
        <p14:creationId xmlns:p14="http://schemas.microsoft.com/office/powerpoint/2010/main" val="2552213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nursing professional practice model</a:t>
            </a:r>
          </a:p>
          <a:p>
            <a:r>
              <a:rPr lang="en-US" dirty="0" smtClean="0"/>
              <a:t>--IOWA</a:t>
            </a:r>
            <a:r>
              <a:rPr lang="en-US" baseline="0" dirty="0" smtClean="0"/>
              <a:t> model of evidence-based practice—meant to elevate nursing care and practice and improve patient outcomes</a:t>
            </a:r>
          </a:p>
          <a:p>
            <a:r>
              <a:rPr lang="en-US" baseline="0" dirty="0" smtClean="0"/>
              <a:t>--”LEAP” = Letting Evidence Advance our Practice</a:t>
            </a:r>
          </a:p>
          <a:p>
            <a:r>
              <a:rPr lang="en-US" baseline="0" dirty="0" smtClean="0"/>
              <a:t>	use the best available evidence to provide care and treatment</a:t>
            </a:r>
          </a:p>
          <a:p>
            <a:endParaRPr lang="en-US" baseline="0" dirty="0" smtClean="0"/>
          </a:p>
          <a:p>
            <a:r>
              <a:rPr lang="en-US" baseline="0" dirty="0" smtClean="0"/>
              <a:t>--the Professional Development Council reviews all new policies and procedures, which are required to have substantial references and be written in detail</a:t>
            </a:r>
          </a:p>
          <a:p>
            <a:endParaRPr lang="en-US" baseline="0" dirty="0" smtClean="0"/>
          </a:p>
          <a:p>
            <a:r>
              <a:rPr lang="en-US" baseline="0" dirty="0" smtClean="0"/>
              <a:t>--On the main employee website, which is accessed on every computer, there is a place where different policies can be searched for, pulled up, and easily printed</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48</a:t>
            </a:fld>
            <a:endParaRPr lang="en-US"/>
          </a:p>
        </p:txBody>
      </p:sp>
    </p:spTree>
    <p:extLst>
      <p:ext uri="{BB962C8B-B14F-4D97-AF65-F5344CB8AC3E}">
        <p14:creationId xmlns:p14="http://schemas.microsoft.com/office/powerpoint/2010/main" val="3094565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Huber</a:t>
            </a:r>
            <a:r>
              <a:rPr lang="en-US" baseline="0" dirty="0" smtClean="0"/>
              <a:t> (2010) tells us that decentralization and the use of shared governance allows for lower levels of the organization to have more control over different decisions that directly affect them</a:t>
            </a:r>
          </a:p>
          <a:p>
            <a:endParaRPr lang="en-US" baseline="0" dirty="0" smtClean="0"/>
          </a:p>
          <a:p>
            <a:r>
              <a:rPr lang="en-US" baseline="0" dirty="0" smtClean="0"/>
              <a:t>As we have discussed before, St. Francis participates in shared governance, and much of the decision-making is done at the individual unit level</a:t>
            </a:r>
          </a:p>
        </p:txBody>
      </p:sp>
      <p:sp>
        <p:nvSpPr>
          <p:cNvPr id="4" name="Slide Number Placeholder 3"/>
          <p:cNvSpPr>
            <a:spLocks noGrp="1"/>
          </p:cNvSpPr>
          <p:nvPr>
            <p:ph type="sldNum" sz="quarter" idx="10"/>
          </p:nvPr>
        </p:nvSpPr>
        <p:spPr/>
        <p:txBody>
          <a:bodyPr/>
          <a:lstStyle/>
          <a:p>
            <a:fld id="{61B5AC28-5056-45A3-BC14-DFC8C3809D6C}" type="slidenum">
              <a:rPr lang="en-US" smtClean="0"/>
              <a:t>49</a:t>
            </a:fld>
            <a:endParaRPr lang="en-US"/>
          </a:p>
        </p:txBody>
      </p:sp>
    </p:spTree>
    <p:extLst>
      <p:ext uri="{BB962C8B-B14F-4D97-AF65-F5344CB8AC3E}">
        <p14:creationId xmlns:p14="http://schemas.microsoft.com/office/powerpoint/2010/main" val="496423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leaders are</a:t>
            </a:r>
            <a:r>
              <a:rPr lang="en-US" baseline="0" dirty="0" smtClean="0"/>
              <a:t> better at having power on the individual level, while others are still developing their </a:t>
            </a:r>
            <a:r>
              <a:rPr lang="en-US" baseline="0" dirty="0" err="1" smtClean="0"/>
              <a:t>creadibility</a:t>
            </a:r>
            <a:r>
              <a:rPr lang="en-US" baseline="0" dirty="0" smtClean="0"/>
              <a:t> and achievement</a:t>
            </a:r>
          </a:p>
          <a:p>
            <a:endParaRPr lang="en-US" baseline="0" dirty="0" smtClean="0"/>
          </a:p>
          <a:p>
            <a:r>
              <a:rPr lang="en-US" baseline="0" dirty="0" smtClean="0"/>
              <a:t>--Power exists, as much decision-making is decentralized and allows for unit managers to be dependent</a:t>
            </a:r>
          </a:p>
          <a:p>
            <a:endParaRPr lang="en-US" baseline="0" dirty="0" smtClean="0"/>
          </a:p>
          <a:p>
            <a:r>
              <a:rPr lang="en-US" baseline="0" dirty="0" smtClean="0"/>
              <a:t>--The involvement in shared governance allows for the leaders to still have some power and control, but allows for the front line nursing staff to have a say on important changes</a:t>
            </a:r>
          </a:p>
        </p:txBody>
      </p:sp>
      <p:sp>
        <p:nvSpPr>
          <p:cNvPr id="4" name="Slide Number Placeholder 3"/>
          <p:cNvSpPr>
            <a:spLocks noGrp="1"/>
          </p:cNvSpPr>
          <p:nvPr>
            <p:ph type="sldNum" sz="quarter" idx="10"/>
          </p:nvPr>
        </p:nvSpPr>
        <p:spPr/>
        <p:txBody>
          <a:bodyPr/>
          <a:lstStyle/>
          <a:p>
            <a:fld id="{61B5AC28-5056-45A3-BC14-DFC8C3809D6C}" type="slidenum">
              <a:rPr lang="en-US" smtClean="0"/>
              <a:t>51</a:t>
            </a:fld>
            <a:endParaRPr lang="en-US"/>
          </a:p>
        </p:txBody>
      </p:sp>
    </p:spTree>
    <p:extLst>
      <p:ext uri="{BB962C8B-B14F-4D97-AF65-F5344CB8AC3E}">
        <p14:creationId xmlns:p14="http://schemas.microsoft.com/office/powerpoint/2010/main" val="3203438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Strengths and weaknesses aim to address four key areas:</a:t>
            </a:r>
          </a:p>
          <a:p>
            <a:r>
              <a:rPr lang="en-US" dirty="0" smtClean="0"/>
              <a:t>	Operations</a:t>
            </a:r>
          </a:p>
          <a:p>
            <a:r>
              <a:rPr lang="en-US" dirty="0" smtClean="0"/>
              <a:t>	Management</a:t>
            </a:r>
          </a:p>
          <a:p>
            <a:r>
              <a:rPr lang="en-US" dirty="0" smtClean="0"/>
              <a:t>	Products</a:t>
            </a:r>
          </a:p>
          <a:p>
            <a:r>
              <a:rPr lang="en-US" dirty="0" smtClean="0"/>
              <a:t>	Finances</a:t>
            </a:r>
          </a:p>
          <a:p>
            <a:r>
              <a:rPr lang="en-US" dirty="0" smtClean="0"/>
              <a:t>Opportunities</a:t>
            </a:r>
            <a:r>
              <a:rPr lang="en-US" baseline="0" dirty="0" smtClean="0"/>
              <a:t> and Threats look at changes in the following areas</a:t>
            </a:r>
          </a:p>
          <a:p>
            <a:r>
              <a:rPr lang="en-US" baseline="0" dirty="0" smtClean="0"/>
              <a:t>	Political</a:t>
            </a:r>
          </a:p>
          <a:p>
            <a:r>
              <a:rPr lang="en-US" baseline="0" dirty="0" smtClean="0"/>
              <a:t>	Economic</a:t>
            </a:r>
          </a:p>
          <a:p>
            <a:r>
              <a:rPr lang="en-US" baseline="0" dirty="0" smtClean="0"/>
              <a:t>	Social</a:t>
            </a:r>
          </a:p>
          <a:p>
            <a:r>
              <a:rPr lang="en-US" baseline="0" dirty="0" smtClean="0"/>
              <a:t>	Technological</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53</a:t>
            </a:fld>
            <a:endParaRPr lang="en-US"/>
          </a:p>
        </p:txBody>
      </p:sp>
    </p:spTree>
    <p:extLst>
      <p:ext uri="{BB962C8B-B14F-4D97-AF65-F5344CB8AC3E}">
        <p14:creationId xmlns:p14="http://schemas.microsoft.com/office/powerpoint/2010/main" val="2856683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Operations:</a:t>
            </a:r>
          </a:p>
          <a:p>
            <a:r>
              <a:rPr lang="en-US" dirty="0" smtClean="0"/>
              <a:t>STRENGTHS:</a:t>
            </a:r>
          </a:p>
          <a:p>
            <a:r>
              <a:rPr lang="en-US" dirty="0" smtClean="0"/>
              <a:t>	In operations, the shared governance model is well established</a:t>
            </a:r>
            <a:r>
              <a:rPr lang="en-US" baseline="0" dirty="0" smtClean="0"/>
              <a:t> and allows for smooth operations</a:t>
            </a:r>
          </a:p>
          <a:p>
            <a:r>
              <a:rPr lang="en-US" baseline="0" dirty="0" smtClean="0"/>
              <a:t>	The development of policies and procedures are formalized, and these are easily accessed by all nursing staff.  	It allows for standardized practices throughout the organization</a:t>
            </a:r>
          </a:p>
          <a:p>
            <a:r>
              <a:rPr lang="en-US" baseline="0" dirty="0" smtClean="0"/>
              <a:t>	The NOW ER allows for efficient flow of patients through the emergency room and is a well-established 	evidence-based practice that has been adapted by the organization</a:t>
            </a:r>
          </a:p>
          <a:p>
            <a:r>
              <a:rPr lang="en-US" baseline="0" dirty="0" smtClean="0"/>
              <a:t>WEAKNESSES: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Patient flow continues to be an issue on the inpatient side.</a:t>
            </a:r>
            <a:r>
              <a:rPr lang="en-US" baseline="0" dirty="0" smtClean="0"/>
              <a:t>  While it is currently being developed, it is a 	barrier to effective operations in the organization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 business transformation team is in place to help with quality improvement, but much work is still to be 	done.  This team needs to continue to develop different quality improvement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Interdisciplinary collaboration must be addressed and become a focus of the organization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Management</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STRENGTHS: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t>
            </a:r>
            <a:r>
              <a:rPr lang="en-US" baseline="0" dirty="0" smtClean="0"/>
              <a:t>In management, there is a good power structure that allows for some dependence through decentralization</a:t>
            </a:r>
          </a:p>
          <a:p>
            <a:r>
              <a:rPr lang="en-US" baseline="0" dirty="0" smtClean="0"/>
              <a:t>	The Journey to Success program aims to continually educate and develop nursing leaders</a:t>
            </a:r>
          </a:p>
          <a:p>
            <a:r>
              <a:rPr lang="en-US" baseline="0" dirty="0" smtClean="0"/>
              <a:t>WEAKNESSES:</a:t>
            </a:r>
          </a:p>
          <a:p>
            <a:r>
              <a:rPr lang="en-US" baseline="0" dirty="0" smtClean="0"/>
              <a:t>	</a:t>
            </a:r>
            <a:r>
              <a:rPr lang="en-US" dirty="0" smtClean="0"/>
              <a:t>The</a:t>
            </a:r>
            <a:r>
              <a:rPr lang="en-US" baseline="0" dirty="0" smtClean="0"/>
              <a:t> program organizational form is well developed for each discipline, but it leaves room for improvement 	when it comes to interdisciplinary collaboration</a:t>
            </a:r>
          </a:p>
          <a:p>
            <a:r>
              <a:rPr lang="en-US" baseline="0" dirty="0" smtClean="0"/>
              <a:t>	St. Francis is currently working towards more Master’s trained leaders, and this needs to continue to be 	addressed and encouraged</a:t>
            </a:r>
          </a:p>
          <a:p>
            <a:r>
              <a:rPr lang="en-US" b="1" baseline="0" dirty="0" smtClean="0"/>
              <a:t>Products</a:t>
            </a:r>
          </a:p>
          <a:p>
            <a:r>
              <a:rPr lang="en-US" b="0" baseline="0" dirty="0" smtClean="0"/>
              <a:t>STRENGTHS:</a:t>
            </a:r>
          </a:p>
          <a:p>
            <a:r>
              <a:rPr lang="en-US" b="0" baseline="0" dirty="0" smtClean="0"/>
              <a:t>	The mission and vision statement appropriately define the hospital as working towards quality and remaining 	Christian-based</a:t>
            </a:r>
          </a:p>
          <a:p>
            <a:r>
              <a:rPr lang="en-US" b="0" baseline="0" dirty="0" smtClean="0"/>
              <a:t>	Continuously looking at the NDNQI data and surveys allows for the organization to grow and improve the 	quality and features available to the public</a:t>
            </a:r>
          </a:p>
          <a:p>
            <a:r>
              <a:rPr lang="en-US" b="0" baseline="0" dirty="0" smtClean="0"/>
              <a:t>WEAKNESSES:</a:t>
            </a:r>
          </a:p>
          <a:p>
            <a:r>
              <a:rPr lang="en-US" b="0" baseline="0" dirty="0" smtClean="0"/>
              <a:t>	There is still room for improvement according to the quality indicators and patient satisfaction surveys</a:t>
            </a:r>
          </a:p>
          <a:p>
            <a:r>
              <a:rPr lang="en-US" b="0" baseline="0" dirty="0" smtClean="0"/>
              <a:t>	The labor and delivery unit has long been established but needs updating.  This is one of the upcoming 	projects for St. Francis</a:t>
            </a:r>
          </a:p>
          <a:p>
            <a:r>
              <a:rPr lang="en-US" b="1" baseline="0" dirty="0" smtClean="0"/>
              <a:t>Finances</a:t>
            </a:r>
          </a:p>
          <a:p>
            <a:r>
              <a:rPr lang="en-US" b="0" baseline="0" dirty="0" smtClean="0"/>
              <a:t>STRENGTHS:</a:t>
            </a:r>
          </a:p>
          <a:p>
            <a:r>
              <a:rPr lang="en-US" b="0" baseline="0" dirty="0" smtClean="0"/>
              <a:t>	The organization is currently running at a profit, and nurse managers have adequate resources to properly 	form a budget annually</a:t>
            </a:r>
          </a:p>
          <a:p>
            <a:r>
              <a:rPr lang="en-US" b="0" baseline="0" dirty="0" smtClean="0"/>
              <a:t>WEAKNESSES:</a:t>
            </a:r>
          </a:p>
          <a:p>
            <a:r>
              <a:rPr lang="en-US" b="0" baseline="0" dirty="0" smtClean="0"/>
              <a:t>	An annual budget is not always ideal in the healthcare organization</a:t>
            </a:r>
          </a:p>
          <a:p>
            <a:r>
              <a:rPr lang="en-US" b="0" baseline="0" dirty="0" smtClean="0"/>
              <a:t>	The actual current debt, equity, and credit lines are not well published or available for employees to obtain 	such information</a:t>
            </a:r>
            <a:endParaRPr lang="en-US" b="0" dirty="0"/>
          </a:p>
        </p:txBody>
      </p:sp>
      <p:sp>
        <p:nvSpPr>
          <p:cNvPr id="4" name="Slide Number Placeholder 3"/>
          <p:cNvSpPr>
            <a:spLocks noGrp="1"/>
          </p:cNvSpPr>
          <p:nvPr>
            <p:ph type="sldNum" sz="quarter" idx="10"/>
          </p:nvPr>
        </p:nvSpPr>
        <p:spPr/>
        <p:txBody>
          <a:bodyPr/>
          <a:lstStyle/>
          <a:p>
            <a:fld id="{61B5AC28-5056-45A3-BC14-DFC8C3809D6C}" type="slidenum">
              <a:rPr lang="en-US" smtClean="0"/>
              <a:t>54</a:t>
            </a:fld>
            <a:endParaRPr lang="en-US"/>
          </a:p>
        </p:txBody>
      </p:sp>
    </p:spTree>
    <p:extLst>
      <p:ext uri="{BB962C8B-B14F-4D97-AF65-F5344CB8AC3E}">
        <p14:creationId xmlns:p14="http://schemas.microsoft.com/office/powerpoint/2010/main" val="690407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Political</a:t>
            </a:r>
            <a:endParaRPr lang="en-US" b="0" dirty="0" smtClean="0"/>
          </a:p>
          <a:p>
            <a:r>
              <a:rPr lang="en-US" b="0" dirty="0" smtClean="0"/>
              <a:t>OPPORTUNITIES:</a:t>
            </a:r>
          </a:p>
          <a:p>
            <a:r>
              <a:rPr lang="en-US" b="0" dirty="0" smtClean="0"/>
              <a:t>	the</a:t>
            </a:r>
            <a:r>
              <a:rPr lang="en-US" b="0" baseline="0" dirty="0" smtClean="0"/>
              <a:t> ISNA has a well-defined public policy platform that states the duties of the nurse in the state of Indiana</a:t>
            </a:r>
          </a:p>
          <a:p>
            <a:r>
              <a:rPr lang="en-US" b="0" baseline="0" dirty="0" smtClean="0"/>
              <a:t>	the ISNA continuously is involved in legislative efforts to improve nursing for the entire state</a:t>
            </a:r>
          </a:p>
          <a:p>
            <a:r>
              <a:rPr lang="en-US" b="0" baseline="0" dirty="0" smtClean="0"/>
              <a:t>THREATS:</a:t>
            </a:r>
          </a:p>
          <a:p>
            <a:r>
              <a:rPr lang="en-US" b="0" baseline="0" dirty="0" smtClean="0"/>
              <a:t>	new pay-for-performance reimbursement laws from CMS may create financial difficulties</a:t>
            </a:r>
          </a:p>
          <a:p>
            <a:r>
              <a:rPr lang="en-US" b="0" baseline="0" dirty="0" smtClean="0"/>
              <a:t>	legislative staffing ratios are still not present in all states, and should be regulated at the national level to 	enhance patient safety and reduce fatigue</a:t>
            </a:r>
          </a:p>
          <a:p>
            <a:r>
              <a:rPr lang="en-US" b="1" baseline="0" dirty="0" smtClean="0"/>
              <a:t>Social:</a:t>
            </a:r>
          </a:p>
          <a:p>
            <a:r>
              <a:rPr lang="en-US" b="0" baseline="0" dirty="0" smtClean="0"/>
              <a:t>OPPORTUNITIES:</a:t>
            </a:r>
          </a:p>
          <a:p>
            <a:r>
              <a:rPr lang="en-US" b="0" baseline="0" dirty="0" smtClean="0"/>
              <a:t>	A decrease in cigarette smoking and the amount of uncontrolled high blood pressure throughout the united 	states, according to CDC reports, indicate that the health of the nation is improving.  People are living longer!</a:t>
            </a:r>
          </a:p>
          <a:p>
            <a:r>
              <a:rPr lang="en-US" b="0" baseline="0" dirty="0" smtClean="0"/>
              <a:t>	An increase in preventative testing has also been seen by the CDC, which indicates that healthcare 	organizations are seeing more people in the outpatient setting for routine visits</a:t>
            </a:r>
          </a:p>
          <a:p>
            <a:r>
              <a:rPr lang="en-US" b="0" baseline="0" dirty="0" smtClean="0"/>
              <a:t>THREATS:</a:t>
            </a:r>
          </a:p>
          <a:p>
            <a:r>
              <a:rPr lang="en-US" b="0" baseline="0" dirty="0" smtClean="0"/>
              <a:t>	Obesity among children is still trending upward, according to CDC data, which indicates that measures should 	be taken to continue to prevent and educate on childhood obesity</a:t>
            </a:r>
          </a:p>
          <a:p>
            <a:r>
              <a:rPr lang="en-US" b="0" baseline="0" dirty="0" smtClean="0"/>
              <a:t>	Only 46% of adults participate in regular physical activity, which is lower than the US average of 51.4%.  	More education and emphasis should be on regular physical activity to aid in primary prevention measures </a:t>
            </a:r>
          </a:p>
          <a:p>
            <a:r>
              <a:rPr lang="en-US" b="1" baseline="0" dirty="0" smtClean="0"/>
              <a:t>Economic:</a:t>
            </a:r>
          </a:p>
          <a:p>
            <a:r>
              <a:rPr lang="en-US" b="0" baseline="0" dirty="0" smtClean="0"/>
              <a:t>OPPORTUNITIES</a:t>
            </a:r>
          </a:p>
          <a:p>
            <a:r>
              <a:rPr lang="en-US" b="0" baseline="0" dirty="0" smtClean="0"/>
              <a:t>	</a:t>
            </a:r>
            <a:r>
              <a:rPr lang="en-US" b="0" i="0" baseline="0" dirty="0" smtClean="0"/>
              <a:t>According to </a:t>
            </a:r>
            <a:r>
              <a:rPr lang="en-US" b="0" i="0" baseline="0" dirty="0" err="1" smtClean="0"/>
              <a:t>Sperling’s</a:t>
            </a:r>
            <a:r>
              <a:rPr lang="en-US" b="0" i="0" baseline="0" dirty="0" smtClean="0"/>
              <a:t> Best Places, the average household income in the area of this St. Francis hospital is 	higher than the U.S. average, and the area has a projected job growth that I higher than the U.S. average as 	well.  The many projects an businesses which are moving into the Indianapolis area leave opportunity for 	hospitals to see an increase in patients, as well as an increase in patients with insurance.</a:t>
            </a:r>
          </a:p>
          <a:p>
            <a:r>
              <a:rPr lang="en-US" b="0" i="0" baseline="0" dirty="0" smtClean="0"/>
              <a:t>THREATS</a:t>
            </a:r>
          </a:p>
          <a:p>
            <a:r>
              <a:rPr lang="en-US" b="0" i="0" baseline="0" dirty="0" smtClean="0"/>
              <a:t>	Despite the job growth that is projected, the unemployment rate of the area is still higher than the U.S. 	average.  This could cause many healthcare facilities to see a large amount of uninsured patients who are 	unable to pay</a:t>
            </a:r>
          </a:p>
          <a:p>
            <a:r>
              <a:rPr lang="en-US" b="0" i="0" baseline="0" dirty="0" smtClean="0"/>
              <a:t>	In the United States, out of pocket spending for healthcare is rapidly increasing.  Reports from the CDC 	indicate that out of pocket spending has increased by 1 million dollars!  This could create problems for 	people with copays to be able to afford various medical services.</a:t>
            </a:r>
          </a:p>
          <a:p>
            <a:r>
              <a:rPr lang="en-US" b="1" i="0" baseline="0" dirty="0" smtClean="0"/>
              <a:t>Technological:</a:t>
            </a:r>
          </a:p>
          <a:p>
            <a:r>
              <a:rPr lang="en-US" b="0" i="0" baseline="0" dirty="0" smtClean="0"/>
              <a:t>OPPORTUNITIES</a:t>
            </a:r>
          </a:p>
          <a:p>
            <a:r>
              <a:rPr lang="en-US" b="0" i="0" baseline="0" dirty="0" smtClean="0"/>
              <a:t>	Due to new government requirements, there has been an increased diffusion of electronic charting 	throughout the Indianapolis area, and throughout the country</a:t>
            </a:r>
          </a:p>
          <a:p>
            <a:r>
              <a:rPr lang="en-US" b="0" i="0" baseline="0" dirty="0" smtClean="0"/>
              <a:t>THREATS</a:t>
            </a:r>
          </a:p>
          <a:p>
            <a:r>
              <a:rPr lang="en-US" b="0" i="0" baseline="0" dirty="0" smtClean="0"/>
              <a:t>	Medicare reimbursement rates are set to be reduced by 2015 if EMRs are not adopted by physicians.  </a:t>
            </a:r>
            <a:endParaRPr lang="en-US" b="0" dirty="0"/>
          </a:p>
        </p:txBody>
      </p:sp>
      <p:sp>
        <p:nvSpPr>
          <p:cNvPr id="4" name="Slide Number Placeholder 3"/>
          <p:cNvSpPr>
            <a:spLocks noGrp="1"/>
          </p:cNvSpPr>
          <p:nvPr>
            <p:ph type="sldNum" sz="quarter" idx="10"/>
          </p:nvPr>
        </p:nvSpPr>
        <p:spPr/>
        <p:txBody>
          <a:bodyPr/>
          <a:lstStyle/>
          <a:p>
            <a:fld id="{61B5AC28-5056-45A3-BC14-DFC8C3809D6C}" type="slidenum">
              <a:rPr lang="en-US" smtClean="0"/>
              <a:t>55</a:t>
            </a:fld>
            <a:endParaRPr lang="en-US"/>
          </a:p>
        </p:txBody>
      </p:sp>
    </p:spTree>
    <p:extLst>
      <p:ext uri="{BB962C8B-B14F-4D97-AF65-F5344CB8AC3E}">
        <p14:creationId xmlns:p14="http://schemas.microsoft.com/office/powerpoint/2010/main" val="568386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Organizational</a:t>
            </a:r>
            <a:r>
              <a:rPr lang="en-US" b="1" baseline="0" dirty="0" smtClean="0"/>
              <a:t> structure</a:t>
            </a:r>
          </a:p>
          <a:p>
            <a:r>
              <a:rPr lang="en-US" b="1" baseline="0" dirty="0" smtClean="0"/>
              <a:t>	</a:t>
            </a:r>
            <a:r>
              <a:rPr lang="en-US" b="0" baseline="0" dirty="0" smtClean="0"/>
              <a:t>The organization has a program form, where each kind of unit has its own leadership, along with each 	disciplinary team</a:t>
            </a:r>
          </a:p>
          <a:p>
            <a:r>
              <a:rPr lang="en-US" b="0" baseline="0" dirty="0" smtClean="0"/>
              <a:t>	Opportunity lies in interdisciplinary collaboration, as the program form prevents different healthcare 	professionals from working together properly</a:t>
            </a:r>
          </a:p>
          <a:p>
            <a:r>
              <a:rPr lang="en-US" b="0" baseline="0" dirty="0" smtClean="0"/>
              <a:t>	There is opportunity for growth with communication, as low flow creates an overload of information for floor 	nurses</a:t>
            </a:r>
          </a:p>
          <a:p>
            <a:r>
              <a:rPr lang="en-US" b="0" baseline="0" dirty="0" smtClean="0"/>
              <a:t>	The Nursing Professional Practice Model encourages professionalism and leadership</a:t>
            </a:r>
          </a:p>
        </p:txBody>
      </p:sp>
      <p:sp>
        <p:nvSpPr>
          <p:cNvPr id="4" name="Slide Number Placeholder 3"/>
          <p:cNvSpPr>
            <a:spLocks noGrp="1"/>
          </p:cNvSpPr>
          <p:nvPr>
            <p:ph type="sldNum" sz="quarter" idx="10"/>
          </p:nvPr>
        </p:nvSpPr>
        <p:spPr/>
        <p:txBody>
          <a:bodyPr/>
          <a:lstStyle/>
          <a:p>
            <a:fld id="{61B5AC28-5056-45A3-BC14-DFC8C3809D6C}" type="slidenum">
              <a:rPr lang="en-US" smtClean="0"/>
              <a:t>58</a:t>
            </a:fld>
            <a:endParaRPr lang="en-US"/>
          </a:p>
        </p:txBody>
      </p:sp>
    </p:spTree>
    <p:extLst>
      <p:ext uri="{BB962C8B-B14F-4D97-AF65-F5344CB8AC3E}">
        <p14:creationId xmlns:p14="http://schemas.microsoft.com/office/powerpoint/2010/main" val="1651629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64</a:t>
            </a:fld>
            <a:endParaRPr lang="en-US"/>
          </a:p>
        </p:txBody>
      </p:sp>
    </p:spTree>
    <p:extLst>
      <p:ext uri="{BB962C8B-B14F-4D97-AF65-F5344CB8AC3E}">
        <p14:creationId xmlns:p14="http://schemas.microsoft.com/office/powerpoint/2010/main" val="379707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setting well-defined</a:t>
            </a:r>
            <a:r>
              <a:rPr lang="en-US" baseline="0" dirty="0" smtClean="0"/>
              <a:t> expectations through this model, St. Francis is able to provide a professional workplace for the nurse</a:t>
            </a:r>
          </a:p>
          <a:p>
            <a:endParaRPr lang="en-US" baseline="0" dirty="0" smtClean="0"/>
          </a:p>
          <a:p>
            <a:r>
              <a:rPr lang="en-US" baseline="0" dirty="0" smtClean="0"/>
              <a:t>--Refer to the Professional Practice Model packet</a:t>
            </a:r>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10</a:t>
            </a:fld>
            <a:endParaRPr lang="en-US"/>
          </a:p>
        </p:txBody>
      </p:sp>
    </p:spTree>
    <p:extLst>
      <p:ext uri="{BB962C8B-B14F-4D97-AF65-F5344CB8AC3E}">
        <p14:creationId xmlns:p14="http://schemas.microsoft.com/office/powerpoint/2010/main" val="289697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Accessibility</a:t>
            </a:r>
            <a:r>
              <a:rPr lang="en-US" baseline="0" dirty="0" smtClean="0"/>
              <a:t> of information—ensure that important information can be easily accessed</a:t>
            </a:r>
          </a:p>
          <a:p>
            <a:endParaRPr lang="en-US" baseline="0" dirty="0" smtClean="0"/>
          </a:p>
          <a:p>
            <a:r>
              <a:rPr lang="en-US" baseline="0" dirty="0" smtClean="0"/>
              <a:t>Communication channels—ensure channels of communication are well-defined and understood by the staff</a:t>
            </a:r>
          </a:p>
          <a:p>
            <a:endParaRPr lang="en-US" baseline="0" dirty="0" smtClean="0"/>
          </a:p>
          <a:p>
            <a:r>
              <a:rPr lang="en-US" baseline="0" dirty="0" smtClean="0"/>
              <a:t>Clarity of Messages—management should have clear messages to their staff; the organization should send clear messages to the employees</a:t>
            </a:r>
          </a:p>
          <a:p>
            <a:endParaRPr lang="en-US" baseline="0" dirty="0" smtClean="0"/>
          </a:p>
          <a:p>
            <a:r>
              <a:rPr lang="en-US" baseline="0" dirty="0" smtClean="0"/>
              <a:t>Span of Control—refers to the amount of staff that a supervisor is directly responsible for; smaller spans of control mean better communication, but larger spans of control can be successful in the professional environment as well</a:t>
            </a:r>
          </a:p>
          <a:p>
            <a:endParaRPr lang="en-US" baseline="0" dirty="0" smtClean="0"/>
          </a:p>
          <a:p>
            <a:r>
              <a:rPr lang="en-US" baseline="0" dirty="0" smtClean="0"/>
              <a:t>Flow control/Communication Load—flow control is the ability of managers to regulate the dissemination of a message to other employees; communication load is the amount of information received by an individual within a specified period of time; find a good mix between a high flow of information and a low flow of information</a:t>
            </a:r>
          </a:p>
          <a:p>
            <a:endParaRPr lang="en-US" baseline="0" dirty="0" smtClean="0"/>
          </a:p>
          <a:p>
            <a:r>
              <a:rPr lang="en-US" baseline="0" dirty="0" smtClean="0"/>
              <a:t>The individual communicators—the skill of accurately encoding and decoding messages; good listening skills facilitate high production and a greater commitment to the organization</a:t>
            </a:r>
          </a:p>
          <a:p>
            <a:endParaRPr lang="en-US" baseline="0" dirty="0" smtClean="0"/>
          </a:p>
          <a:p>
            <a:r>
              <a:rPr lang="en-US" baseline="0" dirty="0" smtClean="0"/>
              <a:t>Farley’s communication assessment was also cited in our Huber text, p. 169</a:t>
            </a:r>
          </a:p>
        </p:txBody>
      </p:sp>
      <p:sp>
        <p:nvSpPr>
          <p:cNvPr id="4" name="Slide Number Placeholder 3"/>
          <p:cNvSpPr>
            <a:spLocks noGrp="1"/>
          </p:cNvSpPr>
          <p:nvPr>
            <p:ph type="sldNum" sz="quarter" idx="10"/>
          </p:nvPr>
        </p:nvSpPr>
        <p:spPr/>
        <p:txBody>
          <a:bodyPr/>
          <a:lstStyle/>
          <a:p>
            <a:fld id="{61B5AC28-5056-45A3-BC14-DFC8C3809D6C}" type="slidenum">
              <a:rPr lang="en-US" smtClean="0"/>
              <a:t>13</a:t>
            </a:fld>
            <a:endParaRPr lang="en-US"/>
          </a:p>
        </p:txBody>
      </p:sp>
    </p:spTree>
    <p:extLst>
      <p:ext uri="{BB962C8B-B14F-4D97-AF65-F5344CB8AC3E}">
        <p14:creationId xmlns:p14="http://schemas.microsoft.com/office/powerpoint/2010/main" val="232059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Accessibility of information—St.</a:t>
            </a:r>
            <a:r>
              <a:rPr lang="en-US" baseline="0" dirty="0" smtClean="0"/>
              <a:t> Francis has a good webpage which allows for many searches on policies, procedures, etc.  </a:t>
            </a:r>
          </a:p>
          <a:p>
            <a:endParaRPr lang="en-US" baseline="0" dirty="0" smtClean="0"/>
          </a:p>
          <a:p>
            <a:r>
              <a:rPr lang="en-US" baseline="0" dirty="0" smtClean="0"/>
              <a:t>Communication channels—Staff members are pointed in the right direction on who to discuss certain topics with.  Most questions are answered either by a PCC or the unit manager.  These clear lines of communication allow for the nursing staff to easily ask questions</a:t>
            </a:r>
          </a:p>
          <a:p>
            <a:endParaRPr lang="en-US" baseline="0" dirty="0" smtClean="0"/>
          </a:p>
          <a:p>
            <a:r>
              <a:rPr lang="en-US" baseline="0" dirty="0" smtClean="0"/>
              <a:t>Clarity of messages—Messages are not often vague in the organization, but are pretty clear and to the point.  There are some messages regarding serious issues that may be more vague, but most nursing staff understand that this vagueness may be due to legal issues or may involve information that does not pertain to us.  Daily emails with information are useful in continued communication</a:t>
            </a:r>
          </a:p>
          <a:p>
            <a:endParaRPr lang="en-US" baseline="0" dirty="0" smtClean="0"/>
          </a:p>
          <a:p>
            <a:r>
              <a:rPr lang="en-US" baseline="0" dirty="0" smtClean="0"/>
              <a:t>Span of control—The span of control typically involves all of the floor staff employed on a particular unit.  This can encompass anywhere from 20-30 nurses.  This is a good balance between a large group and a small group, encompassing professionalism while ensuring messages are well communicated</a:t>
            </a:r>
          </a:p>
          <a:p>
            <a:endParaRPr lang="en-US" baseline="0" dirty="0" smtClean="0"/>
          </a:p>
          <a:p>
            <a:r>
              <a:rPr lang="en-US" baseline="0" dirty="0" smtClean="0"/>
              <a:t>Flow control/communication load—St. Francis is typically very open with communication, which can be somewhat difficult.  This low control of flow means that employees are sometimes overloaded with information.  An example of this is the staff meeting, where employees are told the formalities of the budget, different cuts that may need to happen, etc.  This may be too much information for a floor nurse, and can take away from the important points that need to be made</a:t>
            </a:r>
          </a:p>
          <a:p>
            <a:endParaRPr lang="en-US" baseline="0" dirty="0" smtClean="0"/>
          </a:p>
          <a:p>
            <a:r>
              <a:rPr lang="en-US" baseline="0" dirty="0" smtClean="0"/>
              <a:t>The individual communicators—</a:t>
            </a:r>
            <a:r>
              <a:rPr lang="en-US" i="0" baseline="0" dirty="0" smtClean="0"/>
              <a:t>St. Francis has no specific way of decoding messages, so this is often varied by each individual person.  The standardized layout of daily emails help, but this does not ensure that everyone interprets the information in the correct way.  By ensuring that professionalism is emphasized, St. Francis makes it less likely that messages will be misinterpreted</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14</a:t>
            </a:fld>
            <a:endParaRPr lang="en-US"/>
          </a:p>
        </p:txBody>
      </p:sp>
    </p:spTree>
    <p:extLst>
      <p:ext uri="{BB962C8B-B14F-4D97-AF65-F5344CB8AC3E}">
        <p14:creationId xmlns:p14="http://schemas.microsoft.com/office/powerpoint/2010/main" val="269150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15</a:t>
            </a:fld>
            <a:endParaRPr lang="en-US"/>
          </a:p>
        </p:txBody>
      </p:sp>
    </p:spTree>
    <p:extLst>
      <p:ext uri="{BB962C8B-B14F-4D97-AF65-F5344CB8AC3E}">
        <p14:creationId xmlns:p14="http://schemas.microsoft.com/office/powerpoint/2010/main" val="296853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Shared governance—St. Francis encourages</a:t>
            </a:r>
            <a:r>
              <a:rPr lang="en-US" baseline="0" dirty="0" smtClean="0"/>
              <a:t> the use of shared governance practices, allowing nurses to participate in committees that they are interested in, and it allows for these committees to suggest possible changes</a:t>
            </a:r>
          </a:p>
          <a:p>
            <a:endParaRPr lang="en-US" baseline="0" dirty="0" smtClean="0"/>
          </a:p>
          <a:p>
            <a:r>
              <a:rPr lang="en-US" baseline="0" dirty="0" smtClean="0"/>
              <a:t>Quick &amp; Easy Kaizen—a computerized process that allows all employees to suggest changes that make the organization better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B5AC28-5056-45A3-BC14-DFC8C3809D6C}" type="slidenum">
              <a:rPr lang="en-US" smtClean="0"/>
              <a:t>16</a:t>
            </a:fld>
            <a:endParaRPr lang="en-US"/>
          </a:p>
        </p:txBody>
      </p:sp>
    </p:spTree>
    <p:extLst>
      <p:ext uri="{BB962C8B-B14F-4D97-AF65-F5344CB8AC3E}">
        <p14:creationId xmlns:p14="http://schemas.microsoft.com/office/powerpoint/2010/main" val="330819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B5AC28-5056-45A3-BC14-DFC8C3809D6C}" type="slidenum">
              <a:rPr lang="en-US" smtClean="0"/>
              <a:t>17</a:t>
            </a:fld>
            <a:endParaRPr lang="en-US"/>
          </a:p>
        </p:txBody>
      </p:sp>
    </p:spTree>
    <p:extLst>
      <p:ext uri="{BB962C8B-B14F-4D97-AF65-F5344CB8AC3E}">
        <p14:creationId xmlns:p14="http://schemas.microsoft.com/office/powerpoint/2010/main" val="643070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2C9C3DE-0428-4143-BBCC-11E47D1737C9}" type="datetimeFigureOut">
              <a:rPr lang="en-US" smtClean="0"/>
              <a:t>8/5/2013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CC93504-0186-4673-AF39-03F94B8F98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C9C3DE-0428-4143-BBCC-11E47D1737C9}" type="datetimeFigureOut">
              <a:rPr lang="en-US" smtClean="0"/>
              <a:t>8/5/2013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C93504-0186-4673-AF39-03F94B8F98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C9C3DE-0428-4143-BBCC-11E47D1737C9}" type="datetimeFigureOut">
              <a:rPr lang="en-US" smtClean="0"/>
              <a:t>8/5/2013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C93504-0186-4673-AF39-03F94B8F98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C9C3DE-0428-4143-BBCC-11E47D1737C9}" type="datetimeFigureOut">
              <a:rPr lang="en-US" smtClean="0"/>
              <a:t>8/5/2013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C93504-0186-4673-AF39-03F94B8F9856}"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2C9C3DE-0428-4143-BBCC-11E47D1737C9}" type="datetimeFigureOut">
              <a:rPr lang="en-US" smtClean="0"/>
              <a:t>8/5/2013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C93504-0186-4673-AF39-03F94B8F985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C9C3DE-0428-4143-BBCC-11E47D1737C9}" type="datetimeFigureOut">
              <a:rPr lang="en-US" smtClean="0"/>
              <a:t>8/5/2013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C93504-0186-4673-AF39-03F94B8F9856}"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2C9C3DE-0428-4143-BBCC-11E47D1737C9}" type="datetimeFigureOut">
              <a:rPr lang="en-US" smtClean="0"/>
              <a:t>8/5/2013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CC93504-0186-4673-AF39-03F94B8F985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2C9C3DE-0428-4143-BBCC-11E47D1737C9}" type="datetimeFigureOut">
              <a:rPr lang="en-US" smtClean="0"/>
              <a:t>8/5/2013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CC93504-0186-4673-AF39-03F94B8F9856}"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2C9C3DE-0428-4143-BBCC-11E47D1737C9}" type="datetimeFigureOut">
              <a:rPr lang="en-US" smtClean="0"/>
              <a:t>8/5/2013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CC93504-0186-4673-AF39-03F94B8F98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2C9C3DE-0428-4143-BBCC-11E47D1737C9}" type="datetimeFigureOut">
              <a:rPr lang="en-US" smtClean="0"/>
              <a:t>8/5/2013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C93504-0186-4673-AF39-03F94B8F985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2C9C3DE-0428-4143-BBCC-11E47D1737C9}" type="datetimeFigureOut">
              <a:rPr lang="en-US" smtClean="0"/>
              <a:t>8/5/2013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CC93504-0186-4673-AF39-03F94B8F985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2C9C3DE-0428-4143-BBCC-11E47D1737C9}" type="datetimeFigureOut">
              <a:rPr lang="en-US" smtClean="0"/>
              <a:t>8/5/2013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CC93504-0186-4673-AF39-03F94B8F98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Organizational Assessment: St. Francis Hospital</a:t>
            </a:r>
            <a:endParaRPr lang="en-US" dirty="0"/>
          </a:p>
        </p:txBody>
      </p:sp>
      <p:sp>
        <p:nvSpPr>
          <p:cNvPr id="3" name="Subtitle 2"/>
          <p:cNvSpPr>
            <a:spLocks noGrp="1"/>
          </p:cNvSpPr>
          <p:nvPr>
            <p:ph type="subTitle" idx="1"/>
          </p:nvPr>
        </p:nvSpPr>
        <p:spPr/>
        <p:txBody>
          <a:bodyPr/>
          <a:lstStyle/>
          <a:p>
            <a:r>
              <a:rPr lang="en-US" dirty="0" smtClean="0"/>
              <a:t>Alicia Steadman, BSN, RN</a:t>
            </a:r>
          </a:p>
          <a:p>
            <a:r>
              <a:rPr lang="en-US" dirty="0" smtClean="0"/>
              <a:t>University of Indianapolis</a:t>
            </a:r>
            <a:endParaRPr lang="en-US" dirty="0"/>
          </a:p>
        </p:txBody>
      </p:sp>
    </p:spTree>
    <p:extLst>
      <p:ext uri="{BB962C8B-B14F-4D97-AF65-F5344CB8AC3E}">
        <p14:creationId xmlns:p14="http://schemas.microsoft.com/office/powerpoint/2010/main" val="2237663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Actual</a:t>
            </a:r>
          </a:p>
          <a:p>
            <a:pPr lvl="1"/>
            <a:r>
              <a:rPr lang="en-US" u="sng" dirty="0" smtClean="0"/>
              <a:t>Well-Defined Professional Expectations</a:t>
            </a:r>
          </a:p>
          <a:p>
            <a:pPr lvl="2"/>
            <a:r>
              <a:rPr lang="en-US" dirty="0" smtClean="0"/>
              <a:t>Franciscan St. Francis Health Nursing Professional Practice Model approved on 07-05-2011</a:t>
            </a:r>
          </a:p>
          <a:p>
            <a:pPr lvl="2"/>
            <a:r>
              <a:rPr lang="en-US" dirty="0" smtClean="0"/>
              <a:t>Components include:</a:t>
            </a:r>
          </a:p>
          <a:p>
            <a:pPr lvl="3"/>
            <a:r>
              <a:rPr lang="en-US" dirty="0" smtClean="0"/>
              <a:t>Mission and values</a:t>
            </a:r>
          </a:p>
          <a:p>
            <a:pPr lvl="3"/>
            <a:r>
              <a:rPr lang="en-US" dirty="0" smtClean="0"/>
              <a:t>Patient and family centered</a:t>
            </a:r>
          </a:p>
          <a:p>
            <a:pPr lvl="3"/>
            <a:r>
              <a:rPr lang="en-US" dirty="0" smtClean="0"/>
              <a:t>Evidenced-based practice</a:t>
            </a:r>
          </a:p>
          <a:p>
            <a:pPr lvl="3"/>
            <a:r>
              <a:rPr lang="en-US" dirty="0" smtClean="0"/>
              <a:t>Healthy work environment</a:t>
            </a:r>
          </a:p>
          <a:p>
            <a:pPr lvl="3"/>
            <a:r>
              <a:rPr lang="en-US" dirty="0" smtClean="0"/>
              <a:t>Professional practice</a:t>
            </a:r>
          </a:p>
          <a:p>
            <a:pPr lvl="3"/>
            <a:r>
              <a:rPr lang="en-US" dirty="0" smtClean="0"/>
              <a:t>Shared leadership</a:t>
            </a:r>
          </a:p>
          <a:p>
            <a:pPr lvl="1"/>
            <a:endParaRPr lang="en-US" b="1" dirty="0"/>
          </a:p>
        </p:txBody>
      </p:sp>
      <p:sp>
        <p:nvSpPr>
          <p:cNvPr id="3" name="Title 2"/>
          <p:cNvSpPr>
            <a:spLocks noGrp="1"/>
          </p:cNvSpPr>
          <p:nvPr>
            <p:ph type="title"/>
          </p:nvPr>
        </p:nvSpPr>
        <p:spPr/>
        <p:txBody>
          <a:bodyPr/>
          <a:lstStyle/>
          <a:p>
            <a:r>
              <a:rPr lang="en-US" dirty="0" smtClean="0"/>
              <a:t>Leadership and Professionalism</a:t>
            </a:r>
            <a:endParaRPr lang="en-US" dirty="0"/>
          </a:p>
        </p:txBody>
      </p:sp>
    </p:spTree>
    <p:extLst>
      <p:ext uri="{BB962C8B-B14F-4D97-AF65-F5344CB8AC3E}">
        <p14:creationId xmlns:p14="http://schemas.microsoft.com/office/powerpoint/2010/main" val="1685202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endParaRPr lang="en-US" dirty="0" smtClean="0"/>
          </a:p>
          <a:p>
            <a:pPr lvl="1"/>
            <a:r>
              <a:rPr lang="en-US" u="sng" dirty="0" smtClean="0"/>
              <a:t>Constant interdisciplinary collaboration at all levels</a:t>
            </a:r>
          </a:p>
          <a:p>
            <a:pPr lvl="2"/>
            <a:r>
              <a:rPr lang="en-US" dirty="0" smtClean="0"/>
              <a:t>Collaboration can improve quality outcomes, patient safety, and reduce health care costs </a:t>
            </a:r>
            <a:r>
              <a:rPr lang="en-US" sz="1200" dirty="0" smtClean="0"/>
              <a:t>(Dickey, </a:t>
            </a:r>
            <a:r>
              <a:rPr lang="en-US" sz="1200" dirty="0" err="1" smtClean="0"/>
              <a:t>Truten</a:t>
            </a:r>
            <a:r>
              <a:rPr lang="en-US" sz="1200" dirty="0" smtClean="0"/>
              <a:t>, Gross, &amp; </a:t>
            </a:r>
            <a:r>
              <a:rPr lang="en-US" sz="1200" dirty="0" err="1" smtClean="0"/>
              <a:t>Deitrick</a:t>
            </a:r>
            <a:r>
              <a:rPr lang="en-US" sz="1200" dirty="0" smtClean="0"/>
              <a:t>, 2011)</a:t>
            </a:r>
          </a:p>
          <a:p>
            <a:pPr lvl="2"/>
            <a:r>
              <a:rPr lang="en-US" dirty="0" smtClean="0"/>
              <a:t>Should be done at management level and at the bedside</a:t>
            </a:r>
          </a:p>
          <a:p>
            <a:pPr lvl="2"/>
            <a:r>
              <a:rPr lang="en-US" dirty="0" smtClean="0"/>
              <a:t>“Interdisciplinary teams are considered to be essential for the effectiveness of health care organizations and for patient safety” </a:t>
            </a:r>
            <a:r>
              <a:rPr lang="en-US" sz="1200" dirty="0" smtClean="0"/>
              <a:t>(Huber, 2010, p.236)</a:t>
            </a:r>
            <a:endParaRPr lang="en-US" sz="1200" dirty="0"/>
          </a:p>
        </p:txBody>
      </p:sp>
      <p:sp>
        <p:nvSpPr>
          <p:cNvPr id="3" name="Title 2"/>
          <p:cNvSpPr>
            <a:spLocks noGrp="1"/>
          </p:cNvSpPr>
          <p:nvPr>
            <p:ph type="title"/>
          </p:nvPr>
        </p:nvSpPr>
        <p:spPr/>
        <p:txBody>
          <a:bodyPr>
            <a:normAutofit fontScale="90000"/>
          </a:bodyPr>
          <a:lstStyle/>
          <a:p>
            <a:pPr algn="ctr"/>
            <a:r>
              <a:rPr lang="en-US" dirty="0" smtClean="0"/>
              <a:t>Level of Interdisciplinary Collaboration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724400"/>
            <a:ext cx="2809875" cy="1628775"/>
          </a:xfrm>
          <a:prstGeom prst="rect">
            <a:avLst/>
          </a:prstGeom>
          <a:noFill/>
          <a:ln w="762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57301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Actual</a:t>
            </a:r>
            <a:endParaRPr lang="en-US" dirty="0" smtClean="0"/>
          </a:p>
          <a:p>
            <a:pPr lvl="1"/>
            <a:r>
              <a:rPr lang="en-US" u="sng" dirty="0" smtClean="0"/>
              <a:t>Selective Interdisciplinary Collaboration</a:t>
            </a:r>
          </a:p>
          <a:p>
            <a:pPr lvl="2"/>
            <a:r>
              <a:rPr lang="en-US" dirty="0" smtClean="0"/>
              <a:t>At management level, interdisciplinary approach prevails</a:t>
            </a:r>
          </a:p>
          <a:p>
            <a:pPr lvl="2"/>
            <a:endParaRPr lang="en-US" dirty="0" smtClean="0"/>
          </a:p>
          <a:p>
            <a:pPr lvl="2"/>
            <a:r>
              <a:rPr lang="en-US" dirty="0" smtClean="0"/>
              <a:t>At bedside, difficult to bring everyone together</a:t>
            </a:r>
          </a:p>
          <a:p>
            <a:pPr lvl="2"/>
            <a:endParaRPr lang="en-US" dirty="0" smtClean="0"/>
          </a:p>
          <a:p>
            <a:pPr lvl="2"/>
            <a:r>
              <a:rPr lang="en-US" dirty="0" smtClean="0"/>
              <a:t>Management is currently working towards interdisciplinary rounds on every inpatient unit</a:t>
            </a:r>
            <a:endParaRPr lang="en-US" dirty="0"/>
          </a:p>
        </p:txBody>
      </p:sp>
      <p:sp>
        <p:nvSpPr>
          <p:cNvPr id="3" name="Title 2"/>
          <p:cNvSpPr>
            <a:spLocks noGrp="1"/>
          </p:cNvSpPr>
          <p:nvPr>
            <p:ph type="title"/>
          </p:nvPr>
        </p:nvSpPr>
        <p:spPr/>
        <p:txBody>
          <a:bodyPr>
            <a:normAutofit fontScale="90000"/>
          </a:bodyPr>
          <a:lstStyle/>
          <a:p>
            <a:pPr algn="ctr"/>
            <a:r>
              <a:rPr lang="en-US" dirty="0" smtClean="0"/>
              <a:t>Level of Interdisciplinary Collaboration</a:t>
            </a:r>
            <a:endParaRPr lang="en-US" dirty="0"/>
          </a:p>
        </p:txBody>
      </p:sp>
    </p:spTree>
    <p:extLst>
      <p:ext uri="{BB962C8B-B14F-4D97-AF65-F5344CB8AC3E}">
        <p14:creationId xmlns:p14="http://schemas.microsoft.com/office/powerpoint/2010/main" val="2219804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48072"/>
          </a:xfrm>
        </p:spPr>
        <p:txBody>
          <a:bodyPr>
            <a:normAutofit lnSpcReduction="10000"/>
          </a:bodyPr>
          <a:lstStyle/>
          <a:p>
            <a:r>
              <a:rPr lang="en-US" b="1" dirty="0" smtClean="0"/>
              <a:t>Ideal</a:t>
            </a:r>
            <a:endParaRPr lang="en-US" dirty="0" smtClean="0"/>
          </a:p>
          <a:p>
            <a:pPr lvl="1"/>
            <a:r>
              <a:rPr lang="en-US" u="sng" dirty="0" smtClean="0"/>
              <a:t>Communication Assessment</a:t>
            </a:r>
          </a:p>
          <a:p>
            <a:pPr lvl="1"/>
            <a:endParaRPr lang="en-US" dirty="0" smtClean="0"/>
          </a:p>
          <a:p>
            <a:pPr lvl="2"/>
            <a:r>
              <a:rPr lang="en-US" dirty="0" smtClean="0"/>
              <a:t>Accessibility of information</a:t>
            </a:r>
          </a:p>
          <a:p>
            <a:pPr lvl="2"/>
            <a:endParaRPr lang="en-US" dirty="0" smtClean="0"/>
          </a:p>
          <a:p>
            <a:pPr lvl="2"/>
            <a:r>
              <a:rPr lang="en-US" dirty="0" smtClean="0"/>
              <a:t>Communication channels</a:t>
            </a:r>
          </a:p>
          <a:p>
            <a:pPr lvl="2"/>
            <a:endParaRPr lang="en-US" dirty="0" smtClean="0"/>
          </a:p>
          <a:p>
            <a:pPr lvl="2"/>
            <a:r>
              <a:rPr lang="en-US" dirty="0" smtClean="0"/>
              <a:t>Clarity of messages</a:t>
            </a:r>
          </a:p>
          <a:p>
            <a:pPr lvl="2"/>
            <a:endParaRPr lang="en-US" dirty="0" smtClean="0"/>
          </a:p>
          <a:p>
            <a:pPr lvl="2"/>
            <a:r>
              <a:rPr lang="en-US" dirty="0" smtClean="0"/>
              <a:t>Span of control</a:t>
            </a:r>
          </a:p>
          <a:p>
            <a:pPr lvl="2"/>
            <a:endParaRPr lang="en-US" dirty="0" smtClean="0"/>
          </a:p>
          <a:p>
            <a:pPr lvl="2"/>
            <a:r>
              <a:rPr lang="en-US" dirty="0" smtClean="0"/>
              <a:t>Flow control/communication load</a:t>
            </a:r>
          </a:p>
          <a:p>
            <a:pPr lvl="2"/>
            <a:endParaRPr lang="en-US" dirty="0" smtClean="0"/>
          </a:p>
          <a:p>
            <a:pPr lvl="2"/>
            <a:r>
              <a:rPr lang="en-US" dirty="0" smtClean="0"/>
              <a:t>The individual communicators </a:t>
            </a:r>
            <a:r>
              <a:rPr lang="en-US" sz="1200" dirty="0" smtClean="0"/>
              <a:t>(Farley, 1989)</a:t>
            </a:r>
            <a:endParaRPr lang="en-US" sz="1200" dirty="0"/>
          </a:p>
        </p:txBody>
      </p:sp>
      <p:sp>
        <p:nvSpPr>
          <p:cNvPr id="3" name="Title 2"/>
          <p:cNvSpPr>
            <a:spLocks noGrp="1"/>
          </p:cNvSpPr>
          <p:nvPr>
            <p:ph type="title"/>
          </p:nvPr>
        </p:nvSpPr>
        <p:spPr/>
        <p:txBody>
          <a:bodyPr>
            <a:normAutofit fontScale="90000"/>
          </a:bodyPr>
          <a:lstStyle/>
          <a:p>
            <a:pPr algn="ctr"/>
            <a:r>
              <a:rPr lang="en-US" dirty="0" smtClean="0"/>
              <a:t>Communication Style and Processes</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2705100" cy="3024098"/>
          </a:xfrm>
          <a:prstGeom prst="rect">
            <a:avLst/>
          </a:prstGeom>
          <a:noFill/>
          <a:ln w="762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64779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Actual</a:t>
            </a:r>
            <a:endParaRPr lang="en-US" dirty="0" smtClean="0"/>
          </a:p>
          <a:p>
            <a:pPr lvl="1"/>
            <a:r>
              <a:rPr lang="en-US" u="sng" dirty="0"/>
              <a:t>Communication </a:t>
            </a:r>
            <a:r>
              <a:rPr lang="en-US" u="sng" dirty="0" smtClean="0"/>
              <a:t>Assessment</a:t>
            </a:r>
            <a:endParaRPr lang="en-US" dirty="0"/>
          </a:p>
          <a:p>
            <a:pPr lvl="2"/>
            <a:r>
              <a:rPr lang="en-US" dirty="0"/>
              <a:t>Accessibility of </a:t>
            </a:r>
            <a:r>
              <a:rPr lang="en-US" dirty="0" smtClean="0"/>
              <a:t>information</a:t>
            </a:r>
          </a:p>
          <a:p>
            <a:pPr lvl="3"/>
            <a:r>
              <a:rPr lang="en-US" i="1" dirty="0" smtClean="0"/>
              <a:t>Access through various resources</a:t>
            </a:r>
            <a:endParaRPr lang="en-US" i="1" dirty="0"/>
          </a:p>
          <a:p>
            <a:pPr lvl="2"/>
            <a:r>
              <a:rPr lang="en-US" dirty="0"/>
              <a:t>Communication </a:t>
            </a:r>
            <a:r>
              <a:rPr lang="en-US" dirty="0" smtClean="0"/>
              <a:t>channels</a:t>
            </a:r>
          </a:p>
          <a:p>
            <a:pPr lvl="3"/>
            <a:r>
              <a:rPr lang="en-US" i="1" dirty="0" smtClean="0"/>
              <a:t>Whom to talk to/management levels clear</a:t>
            </a:r>
            <a:endParaRPr lang="en-US" i="1" dirty="0"/>
          </a:p>
          <a:p>
            <a:pPr lvl="2"/>
            <a:r>
              <a:rPr lang="en-US" dirty="0"/>
              <a:t>Clarity of </a:t>
            </a:r>
            <a:r>
              <a:rPr lang="en-US" dirty="0" smtClean="0"/>
              <a:t>messages</a:t>
            </a:r>
          </a:p>
          <a:p>
            <a:pPr lvl="3"/>
            <a:r>
              <a:rPr lang="en-US" i="1" dirty="0" smtClean="0"/>
              <a:t>Pretty clear and concise </a:t>
            </a:r>
            <a:endParaRPr lang="en-US" i="1" dirty="0"/>
          </a:p>
          <a:p>
            <a:pPr lvl="2"/>
            <a:r>
              <a:rPr lang="en-US" dirty="0"/>
              <a:t>Span of </a:t>
            </a:r>
            <a:r>
              <a:rPr lang="en-US" dirty="0" smtClean="0"/>
              <a:t>control</a:t>
            </a:r>
          </a:p>
          <a:p>
            <a:pPr lvl="3"/>
            <a:r>
              <a:rPr lang="en-US" i="1" dirty="0" smtClean="0"/>
              <a:t>20-30 nurses</a:t>
            </a:r>
          </a:p>
          <a:p>
            <a:pPr lvl="2"/>
            <a:r>
              <a:rPr lang="en-US" dirty="0" smtClean="0"/>
              <a:t>Flow control/communication load</a:t>
            </a:r>
          </a:p>
          <a:p>
            <a:pPr lvl="3"/>
            <a:r>
              <a:rPr lang="en-US" i="1" dirty="0" smtClean="0"/>
              <a:t>Low control of flow</a:t>
            </a:r>
            <a:endParaRPr lang="en-US" i="1" dirty="0"/>
          </a:p>
          <a:p>
            <a:pPr lvl="2"/>
            <a:r>
              <a:rPr lang="en-US" dirty="0"/>
              <a:t>The individual communicators </a:t>
            </a:r>
            <a:r>
              <a:rPr lang="en-US" sz="1300" dirty="0"/>
              <a:t>(Farley, 1989</a:t>
            </a:r>
            <a:r>
              <a:rPr lang="en-US" sz="1300" dirty="0" smtClean="0"/>
              <a:t>)</a:t>
            </a:r>
          </a:p>
          <a:p>
            <a:pPr lvl="3"/>
            <a:r>
              <a:rPr lang="en-US" i="1" dirty="0" smtClean="0"/>
              <a:t>Varies by employee, but professionalism helps</a:t>
            </a:r>
            <a:endParaRPr lang="en-US" b="1" dirty="0"/>
          </a:p>
        </p:txBody>
      </p:sp>
      <p:sp>
        <p:nvSpPr>
          <p:cNvPr id="3" name="Title 2"/>
          <p:cNvSpPr>
            <a:spLocks noGrp="1"/>
          </p:cNvSpPr>
          <p:nvPr>
            <p:ph type="title"/>
          </p:nvPr>
        </p:nvSpPr>
        <p:spPr/>
        <p:txBody>
          <a:bodyPr>
            <a:normAutofit fontScale="90000"/>
          </a:bodyPr>
          <a:lstStyle/>
          <a:p>
            <a:pPr algn="ctr"/>
            <a:r>
              <a:rPr lang="en-US" dirty="0" smtClean="0"/>
              <a:t>Communication Style and Processes</a:t>
            </a:r>
            <a:endParaRPr lang="en-US" dirty="0"/>
          </a:p>
        </p:txBody>
      </p:sp>
    </p:spTree>
    <p:extLst>
      <p:ext uri="{BB962C8B-B14F-4D97-AF65-F5344CB8AC3E}">
        <p14:creationId xmlns:p14="http://schemas.microsoft.com/office/powerpoint/2010/main" val="438177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p>
          <a:p>
            <a:pPr lvl="1"/>
            <a:r>
              <a:rPr lang="en-US" u="sng" dirty="0" smtClean="0"/>
              <a:t>Participative change</a:t>
            </a:r>
          </a:p>
          <a:p>
            <a:pPr lvl="2"/>
            <a:r>
              <a:rPr lang="en-US" dirty="0" smtClean="0"/>
              <a:t>“the more that a planned change is driven by authoritarian actions, the more that the seeds of future discontent are sown” </a:t>
            </a:r>
            <a:r>
              <a:rPr lang="en-US" sz="1200" dirty="0" smtClean="0"/>
              <a:t>(Huber, 2010)</a:t>
            </a:r>
          </a:p>
          <a:p>
            <a:pPr lvl="2"/>
            <a:r>
              <a:rPr lang="en-US" dirty="0" smtClean="0"/>
              <a:t>Allow participation</a:t>
            </a:r>
          </a:p>
          <a:p>
            <a:pPr lvl="2"/>
            <a:r>
              <a:rPr lang="en-US" dirty="0" smtClean="0"/>
              <a:t>Help followers process, adapt, and cope</a:t>
            </a:r>
          </a:p>
          <a:p>
            <a:pPr lvl="2"/>
            <a:r>
              <a:rPr lang="en-US" dirty="0" smtClean="0"/>
              <a:t>Leaders need to focus on people! </a:t>
            </a:r>
            <a:r>
              <a:rPr lang="en-US" sz="1200" dirty="0" smtClean="0"/>
              <a:t>(Huber, 2010)</a:t>
            </a:r>
          </a:p>
        </p:txBody>
      </p:sp>
      <p:sp>
        <p:nvSpPr>
          <p:cNvPr id="3" name="Title 2"/>
          <p:cNvSpPr>
            <a:spLocks noGrp="1"/>
          </p:cNvSpPr>
          <p:nvPr>
            <p:ph type="title"/>
          </p:nvPr>
        </p:nvSpPr>
        <p:spPr/>
        <p:txBody>
          <a:bodyPr/>
          <a:lstStyle/>
          <a:p>
            <a:r>
              <a:rPr lang="en-US" dirty="0" smtClean="0"/>
              <a:t>Implementing Change</a:t>
            </a:r>
            <a:endParaRPr lang="en-US" dirty="0"/>
          </a:p>
        </p:txBody>
      </p:sp>
    </p:spTree>
    <p:extLst>
      <p:ext uri="{BB962C8B-B14F-4D97-AF65-F5344CB8AC3E}">
        <p14:creationId xmlns:p14="http://schemas.microsoft.com/office/powerpoint/2010/main" val="4204123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Actual</a:t>
            </a:r>
          </a:p>
          <a:p>
            <a:pPr marL="109728" indent="0">
              <a:buNone/>
            </a:pPr>
            <a:endParaRPr lang="en-US" b="1" dirty="0" smtClean="0"/>
          </a:p>
          <a:p>
            <a:pPr lvl="1"/>
            <a:r>
              <a:rPr lang="en-US" u="sng" dirty="0" smtClean="0"/>
              <a:t>Participative Change</a:t>
            </a:r>
          </a:p>
          <a:p>
            <a:pPr lvl="1"/>
            <a:endParaRPr lang="en-US" u="sng" dirty="0" smtClean="0"/>
          </a:p>
          <a:p>
            <a:pPr lvl="2"/>
            <a:r>
              <a:rPr lang="en-US" dirty="0" smtClean="0"/>
              <a:t>Shared Governance</a:t>
            </a:r>
          </a:p>
          <a:p>
            <a:pPr marL="630936" lvl="2" indent="0">
              <a:buNone/>
            </a:pPr>
            <a:endParaRPr lang="en-US" dirty="0" smtClean="0"/>
          </a:p>
          <a:p>
            <a:pPr lvl="2"/>
            <a:r>
              <a:rPr lang="en-US" dirty="0" smtClean="0"/>
              <a:t>Quick &amp; Easy Kaizen</a:t>
            </a:r>
          </a:p>
          <a:p>
            <a:pPr marL="630936" lvl="2" indent="0">
              <a:buNone/>
            </a:pPr>
            <a:endParaRPr lang="en-US" dirty="0" smtClean="0"/>
          </a:p>
          <a:p>
            <a:pPr lvl="2"/>
            <a:r>
              <a:rPr lang="en-US" dirty="0" smtClean="0"/>
              <a:t>Lean Six Sigma</a:t>
            </a:r>
          </a:p>
          <a:p>
            <a:pPr lvl="2"/>
            <a:endParaRPr lang="en-US" dirty="0" smtClean="0"/>
          </a:p>
        </p:txBody>
      </p:sp>
      <p:sp>
        <p:nvSpPr>
          <p:cNvPr id="3" name="Title 2"/>
          <p:cNvSpPr>
            <a:spLocks noGrp="1"/>
          </p:cNvSpPr>
          <p:nvPr>
            <p:ph type="title"/>
          </p:nvPr>
        </p:nvSpPr>
        <p:spPr/>
        <p:txBody>
          <a:bodyPr/>
          <a:lstStyle/>
          <a:p>
            <a:r>
              <a:rPr lang="en-US" dirty="0" smtClean="0"/>
              <a:t>Implementing Change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2638425" cy="1733550"/>
          </a:xfrm>
          <a:prstGeom prst="rect">
            <a:avLst/>
          </a:prstGeom>
          <a:noFill/>
          <a:ln w="76200">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657600"/>
            <a:ext cx="2628900" cy="1743075"/>
          </a:xfrm>
          <a:prstGeom prst="rect">
            <a:avLst/>
          </a:prstGeom>
          <a:noFill/>
          <a:ln w="76200">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850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782" y="3200400"/>
            <a:ext cx="7772400" cy="1828800"/>
          </a:xfrm>
        </p:spPr>
        <p:txBody>
          <a:bodyPr/>
          <a:lstStyle/>
          <a:p>
            <a:r>
              <a:rPr lang="en-US" dirty="0" smtClean="0"/>
              <a:t>Organizational Culture</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70" y="914400"/>
            <a:ext cx="8501912" cy="2819400"/>
          </a:xfrm>
          <a:prstGeom prst="rect">
            <a:avLst/>
          </a:prstGeom>
          <a:noFill/>
          <a:ln w="762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2416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endParaRPr lang="en-US" dirty="0" smtClean="0"/>
          </a:p>
          <a:p>
            <a:pPr lvl="1"/>
            <a:r>
              <a:rPr lang="en-US" dirty="0" smtClean="0"/>
              <a:t>Icons easily recognizable and represent the organization’s values and beliefs</a:t>
            </a:r>
          </a:p>
          <a:p>
            <a:r>
              <a:rPr lang="en-US" b="1" dirty="0" smtClean="0"/>
              <a:t>Actual</a:t>
            </a:r>
            <a:endParaRPr lang="en-US" dirty="0" smtClean="0"/>
          </a:p>
          <a:p>
            <a:pPr lvl="1"/>
            <a:r>
              <a:rPr lang="en-US" dirty="0" smtClean="0"/>
              <a:t>Icons represent the organization as a religious, caring organization</a:t>
            </a:r>
            <a:endParaRPr lang="en-US" dirty="0"/>
          </a:p>
        </p:txBody>
      </p:sp>
      <p:sp>
        <p:nvSpPr>
          <p:cNvPr id="3" name="Title 2"/>
          <p:cNvSpPr>
            <a:spLocks noGrp="1"/>
          </p:cNvSpPr>
          <p:nvPr>
            <p:ph type="title"/>
          </p:nvPr>
        </p:nvSpPr>
        <p:spPr/>
        <p:txBody>
          <a:bodyPr/>
          <a:lstStyle/>
          <a:p>
            <a:r>
              <a:rPr lang="en-US" dirty="0" smtClean="0"/>
              <a:t>Branding and Symbols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603" y="4668787"/>
            <a:ext cx="4361794" cy="1164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397" y="3718418"/>
            <a:ext cx="28194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0" y="6306630"/>
            <a:ext cx="3581400" cy="553998"/>
          </a:xfrm>
          <a:prstGeom prst="rect">
            <a:avLst/>
          </a:prstGeom>
          <a:noFill/>
        </p:spPr>
        <p:txBody>
          <a:bodyPr wrap="square" rtlCol="0">
            <a:spAutoFit/>
          </a:bodyPr>
          <a:lstStyle/>
          <a:p>
            <a:pPr marL="0" lvl="2"/>
            <a:r>
              <a:rPr lang="en-US" sz="1200" dirty="0"/>
              <a:t>(Franciscan </a:t>
            </a:r>
            <a:r>
              <a:rPr lang="en-US" sz="1200" dirty="0" smtClean="0"/>
              <a:t>St. Francis Health, 2012</a:t>
            </a:r>
            <a:r>
              <a:rPr lang="en-US" sz="1200" dirty="0"/>
              <a:t>)</a:t>
            </a:r>
          </a:p>
          <a:p>
            <a:endParaRPr lang="en-US" dirty="0"/>
          </a:p>
        </p:txBody>
      </p:sp>
    </p:spTree>
    <p:extLst>
      <p:ext uri="{BB962C8B-B14F-4D97-AF65-F5344CB8AC3E}">
        <p14:creationId xmlns:p14="http://schemas.microsoft.com/office/powerpoint/2010/main" val="3939344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810000" cy="4525963"/>
          </a:xfrm>
        </p:spPr>
        <p:txBody>
          <a:bodyPr/>
          <a:lstStyle/>
          <a:p>
            <a:r>
              <a:rPr lang="en-US" b="1" dirty="0" smtClean="0"/>
              <a:t>Actual</a:t>
            </a:r>
          </a:p>
          <a:p>
            <a:endParaRPr lang="en-US" b="1" dirty="0" smtClean="0"/>
          </a:p>
          <a:p>
            <a:pPr lvl="1"/>
            <a:r>
              <a:rPr lang="en-US" dirty="0" smtClean="0"/>
              <a:t>VIP Program</a:t>
            </a:r>
          </a:p>
          <a:p>
            <a:pPr lvl="1"/>
            <a:endParaRPr lang="en-US" dirty="0"/>
          </a:p>
          <a:p>
            <a:pPr lvl="1"/>
            <a:r>
              <a:rPr lang="en-US" dirty="0" smtClean="0"/>
              <a:t>Daisy award</a:t>
            </a:r>
          </a:p>
          <a:p>
            <a:pPr lvl="1"/>
            <a:endParaRPr lang="en-US" dirty="0"/>
          </a:p>
          <a:p>
            <a:pPr lvl="1"/>
            <a:r>
              <a:rPr lang="en-US" dirty="0" smtClean="0"/>
              <a:t>Encouraging satisfaction and exceptional nursing care</a:t>
            </a:r>
          </a:p>
          <a:p>
            <a:pPr lvl="1"/>
            <a:endParaRPr lang="en-US" dirty="0"/>
          </a:p>
        </p:txBody>
      </p:sp>
      <p:sp>
        <p:nvSpPr>
          <p:cNvPr id="3" name="Title 2"/>
          <p:cNvSpPr>
            <a:spLocks noGrp="1"/>
          </p:cNvSpPr>
          <p:nvPr>
            <p:ph type="title"/>
          </p:nvPr>
        </p:nvSpPr>
        <p:spPr/>
        <p:txBody>
          <a:bodyPr/>
          <a:lstStyle/>
          <a:p>
            <a:r>
              <a:rPr lang="en-US" dirty="0" smtClean="0"/>
              <a:t>Branding and Symbols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3886200" cy="385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43600" y="6358759"/>
            <a:ext cx="3581400" cy="553998"/>
          </a:xfrm>
          <a:prstGeom prst="rect">
            <a:avLst/>
          </a:prstGeom>
          <a:noFill/>
        </p:spPr>
        <p:txBody>
          <a:bodyPr wrap="square" rtlCol="0">
            <a:spAutoFit/>
          </a:bodyPr>
          <a:lstStyle/>
          <a:p>
            <a:pPr marL="0" lvl="2"/>
            <a:r>
              <a:rPr lang="en-US" sz="1200" dirty="0"/>
              <a:t>(Franciscan </a:t>
            </a:r>
            <a:r>
              <a:rPr lang="en-US" sz="1200" dirty="0" smtClean="0"/>
              <a:t>St. Francis Health, </a:t>
            </a:r>
            <a:r>
              <a:rPr lang="en-US" sz="1200" dirty="0"/>
              <a:t>2012)</a:t>
            </a:r>
          </a:p>
          <a:p>
            <a:endParaRPr lang="en-US" dirty="0"/>
          </a:p>
        </p:txBody>
      </p:sp>
    </p:spTree>
    <p:extLst>
      <p:ext uri="{BB962C8B-B14F-4D97-AF65-F5344CB8AC3E}">
        <p14:creationId xmlns:p14="http://schemas.microsoft.com/office/powerpoint/2010/main" val="2325029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will look at the ideal and actual:</a:t>
            </a:r>
          </a:p>
          <a:p>
            <a:pPr lvl="1"/>
            <a:r>
              <a:rPr lang="en-US" dirty="0" smtClean="0"/>
              <a:t>Organizational Information</a:t>
            </a:r>
          </a:p>
          <a:p>
            <a:pPr lvl="1"/>
            <a:r>
              <a:rPr lang="en-US" dirty="0" smtClean="0"/>
              <a:t>Organizational Culture</a:t>
            </a:r>
          </a:p>
          <a:p>
            <a:pPr lvl="1"/>
            <a:r>
              <a:rPr lang="en-US" dirty="0" smtClean="0"/>
              <a:t>Resources</a:t>
            </a:r>
          </a:p>
          <a:p>
            <a:pPr lvl="1"/>
            <a:r>
              <a:rPr lang="en-US" dirty="0" smtClean="0"/>
              <a:t>Outcomes</a:t>
            </a:r>
          </a:p>
          <a:p>
            <a:pPr lvl="1"/>
            <a:r>
              <a:rPr lang="en-US" dirty="0" smtClean="0"/>
              <a:t>Human Resources</a:t>
            </a:r>
          </a:p>
          <a:p>
            <a:pPr lvl="1"/>
            <a:r>
              <a:rPr lang="en-US" dirty="0" smtClean="0"/>
              <a:t>Policy</a:t>
            </a:r>
          </a:p>
          <a:p>
            <a:r>
              <a:rPr lang="en-US" dirty="0" smtClean="0"/>
              <a:t>Then, a SWOT analysis will be performed based on this information</a:t>
            </a:r>
            <a:endParaRPr lang="en-US"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255388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23138"/>
          </a:xfrm>
        </p:spPr>
        <p:txBody>
          <a:bodyPr>
            <a:normAutofit/>
          </a:bodyPr>
          <a:lstStyle/>
          <a:p>
            <a:r>
              <a:rPr lang="en-US" b="1" dirty="0" smtClean="0"/>
              <a:t>Ideal</a:t>
            </a:r>
          </a:p>
          <a:p>
            <a:pPr lvl="1"/>
            <a:r>
              <a:rPr lang="en-US" dirty="0" smtClean="0"/>
              <a:t>Define how the organization feels the business should be run </a:t>
            </a:r>
            <a:r>
              <a:rPr lang="en-US" sz="1200" dirty="0" smtClean="0"/>
              <a:t>(Huber, 2010)</a:t>
            </a:r>
          </a:p>
          <a:p>
            <a:pPr lvl="1"/>
            <a:r>
              <a:rPr lang="en-US" dirty="0"/>
              <a:t>D</a:t>
            </a:r>
            <a:r>
              <a:rPr lang="en-US" dirty="0" smtClean="0"/>
              <a:t>emonstrated by leadership and employees alike</a:t>
            </a:r>
          </a:p>
          <a:p>
            <a:pPr marL="393192" lvl="1" indent="0">
              <a:buNone/>
            </a:pPr>
            <a:endParaRPr lang="en-US" dirty="0" smtClean="0"/>
          </a:p>
          <a:p>
            <a:r>
              <a:rPr lang="en-US" b="1" dirty="0" smtClean="0"/>
              <a:t>Actual</a:t>
            </a:r>
          </a:p>
          <a:p>
            <a:pPr lvl="1"/>
            <a:r>
              <a:rPr lang="en-US" dirty="0" smtClean="0"/>
              <a:t>Values based on Christian beliefs</a:t>
            </a:r>
          </a:p>
          <a:p>
            <a:pPr lvl="1"/>
            <a:r>
              <a:rPr lang="en-US" dirty="0" smtClean="0"/>
              <a:t>Performance reviews view each of these areas for satisfaction and potential improvements</a:t>
            </a:r>
          </a:p>
        </p:txBody>
      </p:sp>
      <p:sp>
        <p:nvSpPr>
          <p:cNvPr id="3" name="Title 2"/>
          <p:cNvSpPr>
            <a:spLocks noGrp="1"/>
          </p:cNvSpPr>
          <p:nvPr>
            <p:ph type="title"/>
          </p:nvPr>
        </p:nvSpPr>
        <p:spPr/>
        <p:txBody>
          <a:bodyPr/>
          <a:lstStyle/>
          <a:p>
            <a:r>
              <a:rPr lang="en-US" dirty="0" smtClean="0"/>
              <a:t>Values and Beliefs</a:t>
            </a:r>
            <a:endParaRPr lang="en-US" dirty="0"/>
          </a:p>
        </p:txBody>
      </p:sp>
    </p:spTree>
    <p:extLst>
      <p:ext uri="{BB962C8B-B14F-4D97-AF65-F5344CB8AC3E}">
        <p14:creationId xmlns:p14="http://schemas.microsoft.com/office/powerpoint/2010/main" val="911449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Values and Beliefs</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83980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5000" y="6342965"/>
            <a:ext cx="4343400" cy="276999"/>
          </a:xfrm>
          <a:prstGeom prst="rect">
            <a:avLst/>
          </a:prstGeom>
          <a:noFill/>
        </p:spPr>
        <p:txBody>
          <a:bodyPr wrap="square" rtlCol="0">
            <a:spAutoFit/>
          </a:bodyPr>
          <a:lstStyle/>
          <a:p>
            <a:r>
              <a:rPr lang="en-US" sz="1200" dirty="0" smtClean="0"/>
              <a:t>(Franciscan St. Francis Health, 2012)</a:t>
            </a:r>
            <a:endParaRPr lang="en-US" sz="1200" dirty="0"/>
          </a:p>
        </p:txBody>
      </p:sp>
    </p:spTree>
    <p:extLst>
      <p:ext uri="{BB962C8B-B14F-4D97-AF65-F5344CB8AC3E}">
        <p14:creationId xmlns:p14="http://schemas.microsoft.com/office/powerpoint/2010/main" val="3631561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p>
          <a:p>
            <a:pPr lvl="1"/>
            <a:r>
              <a:rPr lang="en-US" dirty="0" smtClean="0"/>
              <a:t>“A guiding framework that describes what the organization views as its business and future direction” </a:t>
            </a:r>
            <a:r>
              <a:rPr lang="en-US" sz="1200" dirty="0" smtClean="0"/>
              <a:t>(Huber, 2010, p. 796)</a:t>
            </a:r>
          </a:p>
          <a:p>
            <a:pPr lvl="1"/>
            <a:endParaRPr lang="en-US" dirty="0" smtClean="0"/>
          </a:p>
          <a:p>
            <a:pPr lvl="1"/>
            <a:r>
              <a:rPr lang="en-US" dirty="0" smtClean="0"/>
              <a:t>A </a:t>
            </a:r>
            <a:r>
              <a:rPr lang="en-US" i="1" dirty="0" smtClean="0"/>
              <a:t>mission </a:t>
            </a:r>
            <a:r>
              <a:rPr lang="en-US" dirty="0" smtClean="0"/>
              <a:t>statement reflects the </a:t>
            </a:r>
            <a:r>
              <a:rPr lang="en-US" i="1" dirty="0" smtClean="0"/>
              <a:t>vision</a:t>
            </a:r>
            <a:r>
              <a:rPr lang="en-US" dirty="0" smtClean="0"/>
              <a:t> of the organization and what it wants to become </a:t>
            </a:r>
            <a:r>
              <a:rPr lang="en-US" sz="1200" dirty="0" smtClean="0"/>
              <a:t>(Huber, 2010)</a:t>
            </a:r>
            <a:endParaRPr lang="en-US" sz="1200" dirty="0"/>
          </a:p>
        </p:txBody>
      </p:sp>
      <p:sp>
        <p:nvSpPr>
          <p:cNvPr id="3" name="Title 2"/>
          <p:cNvSpPr>
            <a:spLocks noGrp="1"/>
          </p:cNvSpPr>
          <p:nvPr>
            <p:ph type="title"/>
          </p:nvPr>
        </p:nvSpPr>
        <p:spPr/>
        <p:txBody>
          <a:bodyPr/>
          <a:lstStyle/>
          <a:p>
            <a:r>
              <a:rPr lang="en-US" dirty="0" smtClean="0"/>
              <a:t>Vision and Mission Statements</a:t>
            </a:r>
            <a:endParaRPr lang="en-US" dirty="0"/>
          </a:p>
        </p:txBody>
      </p:sp>
    </p:spTree>
    <p:extLst>
      <p:ext uri="{BB962C8B-B14F-4D97-AF65-F5344CB8AC3E}">
        <p14:creationId xmlns:p14="http://schemas.microsoft.com/office/powerpoint/2010/main" val="2726770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611" y="1219200"/>
            <a:ext cx="8229600" cy="4525963"/>
          </a:xfrm>
        </p:spPr>
        <p:txBody>
          <a:bodyPr/>
          <a:lstStyle/>
          <a:p>
            <a:r>
              <a:rPr lang="en-US" b="1" dirty="0" smtClean="0"/>
              <a:t>Actual</a:t>
            </a:r>
          </a:p>
          <a:p>
            <a:pPr lvl="1"/>
            <a:r>
              <a:rPr lang="en-US" dirty="0" smtClean="0"/>
              <a:t>Mission statement:</a:t>
            </a:r>
          </a:p>
          <a:p>
            <a:pPr lvl="1"/>
            <a:endParaRPr lang="en-US" dirty="0"/>
          </a:p>
          <a:p>
            <a:pPr lvl="1"/>
            <a:endParaRPr lang="en-US" dirty="0"/>
          </a:p>
        </p:txBody>
      </p:sp>
      <p:sp>
        <p:nvSpPr>
          <p:cNvPr id="3" name="Title 2"/>
          <p:cNvSpPr>
            <a:spLocks noGrp="1"/>
          </p:cNvSpPr>
          <p:nvPr>
            <p:ph type="title"/>
          </p:nvPr>
        </p:nvSpPr>
        <p:spPr/>
        <p:txBody>
          <a:bodyPr/>
          <a:lstStyle/>
          <a:p>
            <a:r>
              <a:rPr lang="en-US" dirty="0" smtClean="0"/>
              <a:t>Vision and Mission Statements</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5000"/>
            <a:ext cx="3403640" cy="43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2590800"/>
            <a:ext cx="4191000" cy="3447098"/>
          </a:xfrm>
          <a:prstGeom prst="rect">
            <a:avLst/>
          </a:prstGeom>
          <a:noFill/>
        </p:spPr>
        <p:txBody>
          <a:bodyPr wrap="square" rtlCol="0">
            <a:spAutoFit/>
          </a:bodyPr>
          <a:lstStyle/>
          <a:p>
            <a:pPr marL="0" lvl="1" algn="ctr"/>
            <a:r>
              <a:rPr lang="en-US" sz="4000" i="1" dirty="0"/>
              <a:t>Continuing  Christ’s ministry in our Franciscan tradition</a:t>
            </a:r>
            <a:endParaRPr lang="en-US" sz="4000" dirty="0"/>
          </a:p>
          <a:p>
            <a:endParaRPr lang="en-US" dirty="0"/>
          </a:p>
        </p:txBody>
      </p:sp>
      <p:sp>
        <p:nvSpPr>
          <p:cNvPr id="8" name="TextBox 7"/>
          <p:cNvSpPr txBox="1"/>
          <p:nvPr/>
        </p:nvSpPr>
        <p:spPr>
          <a:xfrm>
            <a:off x="5867400" y="6347826"/>
            <a:ext cx="4343400" cy="276999"/>
          </a:xfrm>
          <a:prstGeom prst="rect">
            <a:avLst/>
          </a:prstGeom>
          <a:noFill/>
        </p:spPr>
        <p:txBody>
          <a:bodyPr wrap="square" rtlCol="0">
            <a:spAutoFit/>
          </a:bodyPr>
          <a:lstStyle/>
          <a:p>
            <a:r>
              <a:rPr lang="en-US" sz="1200" dirty="0" smtClean="0"/>
              <a:t>(Franciscan St. Francis Health, 2012)</a:t>
            </a:r>
            <a:endParaRPr lang="en-US" sz="1200" dirty="0"/>
          </a:p>
        </p:txBody>
      </p:sp>
    </p:spTree>
    <p:extLst>
      <p:ext uri="{BB962C8B-B14F-4D97-AF65-F5344CB8AC3E}">
        <p14:creationId xmlns:p14="http://schemas.microsoft.com/office/powerpoint/2010/main" val="2017558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00600" cy="4525963"/>
          </a:xfrm>
        </p:spPr>
        <p:txBody>
          <a:bodyPr/>
          <a:lstStyle/>
          <a:p>
            <a:r>
              <a:rPr lang="en-US" b="1" dirty="0" smtClean="0"/>
              <a:t>Actual</a:t>
            </a:r>
          </a:p>
          <a:p>
            <a:endParaRPr lang="en-US" dirty="0" smtClean="0"/>
          </a:p>
          <a:p>
            <a:pPr lvl="1"/>
            <a:r>
              <a:rPr lang="en-US" dirty="0" smtClean="0"/>
              <a:t>Vision Statement</a:t>
            </a:r>
          </a:p>
          <a:p>
            <a:pPr lvl="2"/>
            <a:r>
              <a:rPr lang="en-US" dirty="0" smtClean="0"/>
              <a:t>Improve the health of the community</a:t>
            </a:r>
          </a:p>
          <a:p>
            <a:pPr lvl="2"/>
            <a:r>
              <a:rPr lang="en-US" dirty="0" smtClean="0"/>
              <a:t>Provide quality services</a:t>
            </a:r>
          </a:p>
          <a:p>
            <a:pPr lvl="2"/>
            <a:r>
              <a:rPr lang="en-US" dirty="0" smtClean="0"/>
              <a:t>Health needs of poor and disenfranchised</a:t>
            </a:r>
            <a:endParaRPr lang="en-US" dirty="0"/>
          </a:p>
        </p:txBody>
      </p:sp>
      <p:sp>
        <p:nvSpPr>
          <p:cNvPr id="3" name="Title 2"/>
          <p:cNvSpPr>
            <a:spLocks noGrp="1"/>
          </p:cNvSpPr>
          <p:nvPr>
            <p:ph type="title"/>
          </p:nvPr>
        </p:nvSpPr>
        <p:spPr/>
        <p:txBody>
          <a:bodyPr/>
          <a:lstStyle/>
          <a:p>
            <a:r>
              <a:rPr lang="en-US" dirty="0" smtClean="0"/>
              <a:t>Vision and Mission Statements</a:t>
            </a:r>
            <a:endParaRPr lang="en-US" dirty="0"/>
          </a:p>
        </p:txBody>
      </p:sp>
      <p:sp>
        <p:nvSpPr>
          <p:cNvPr id="4" name="TextBox 3"/>
          <p:cNvSpPr txBox="1"/>
          <p:nvPr/>
        </p:nvSpPr>
        <p:spPr>
          <a:xfrm>
            <a:off x="5181600" y="6474317"/>
            <a:ext cx="4343400" cy="276999"/>
          </a:xfrm>
          <a:prstGeom prst="rect">
            <a:avLst/>
          </a:prstGeom>
          <a:noFill/>
        </p:spPr>
        <p:txBody>
          <a:bodyPr wrap="square" rtlCol="0">
            <a:spAutoFit/>
          </a:bodyPr>
          <a:lstStyle/>
          <a:p>
            <a:r>
              <a:rPr lang="en-US" sz="1200" dirty="0" smtClean="0"/>
              <a:t>(Franciscan St. Francis Health, 2012)</a:t>
            </a:r>
            <a:endParaRPr lang="en-US" sz="1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124200" cy="470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306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p>
          <a:p>
            <a:endParaRPr lang="en-US" dirty="0" smtClean="0"/>
          </a:p>
          <a:p>
            <a:pPr lvl="1"/>
            <a:r>
              <a:rPr lang="en-US" dirty="0" smtClean="0"/>
              <a:t>“Unquestioning adherence to authority and tradition is a well-known barrier to the development of knowledge” </a:t>
            </a:r>
            <a:r>
              <a:rPr lang="en-US" sz="1200" dirty="0" smtClean="0"/>
              <a:t>(Porter-O’Grady &amp; </a:t>
            </a:r>
            <a:r>
              <a:rPr lang="en-US" sz="1200" dirty="0" err="1" smtClean="0"/>
              <a:t>Malloch</a:t>
            </a:r>
            <a:r>
              <a:rPr lang="en-US" sz="1200" dirty="0" smtClean="0"/>
              <a:t>, 2011)</a:t>
            </a:r>
          </a:p>
          <a:p>
            <a:pPr lvl="1"/>
            <a:endParaRPr lang="en-US" dirty="0" smtClean="0"/>
          </a:p>
          <a:p>
            <a:pPr lvl="1"/>
            <a:r>
              <a:rPr lang="en-US" dirty="0" smtClean="0"/>
              <a:t>Tradition cannot always be strict in healthcare</a:t>
            </a:r>
          </a:p>
          <a:p>
            <a:pPr lvl="1"/>
            <a:endParaRPr lang="en-US" dirty="0" smtClean="0"/>
          </a:p>
          <a:p>
            <a:pPr lvl="1"/>
            <a:r>
              <a:rPr lang="en-US" dirty="0" smtClean="0"/>
              <a:t>Habits must sometimes be changed</a:t>
            </a:r>
            <a:endParaRPr lang="en-US" dirty="0"/>
          </a:p>
        </p:txBody>
      </p:sp>
      <p:sp>
        <p:nvSpPr>
          <p:cNvPr id="3" name="Title 2"/>
          <p:cNvSpPr>
            <a:spLocks noGrp="1"/>
          </p:cNvSpPr>
          <p:nvPr>
            <p:ph type="title"/>
          </p:nvPr>
        </p:nvSpPr>
        <p:spPr/>
        <p:txBody>
          <a:bodyPr/>
          <a:lstStyle/>
          <a:p>
            <a:r>
              <a:rPr lang="en-US" dirty="0" smtClean="0"/>
              <a:t>Tradition and Habits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
            <a:ext cx="2381250" cy="1885950"/>
          </a:xfrm>
          <a:prstGeom prst="rect">
            <a:avLst/>
          </a:prstGeom>
          <a:noFill/>
          <a:ln w="762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7956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Actual</a:t>
            </a:r>
          </a:p>
          <a:p>
            <a:pPr marL="109728" indent="0">
              <a:buNone/>
            </a:pPr>
            <a:endParaRPr lang="en-US" dirty="0" smtClean="0"/>
          </a:p>
          <a:p>
            <a:pPr lvl="1"/>
            <a:r>
              <a:rPr lang="en-US" dirty="0" smtClean="0"/>
              <a:t>St. Francis does look toward evidence-based practice to shape new practices</a:t>
            </a:r>
          </a:p>
          <a:p>
            <a:pPr lvl="1"/>
            <a:endParaRPr lang="en-US" dirty="0"/>
          </a:p>
          <a:p>
            <a:pPr lvl="1"/>
            <a:r>
              <a:rPr lang="en-US" dirty="0" smtClean="0"/>
              <a:t>Tradition is part of the mission statement</a:t>
            </a:r>
          </a:p>
          <a:p>
            <a:pPr lvl="1"/>
            <a:endParaRPr lang="en-US" dirty="0"/>
          </a:p>
          <a:p>
            <a:pPr lvl="1"/>
            <a:r>
              <a:rPr lang="en-US" dirty="0" smtClean="0"/>
              <a:t>Some habits are consistent, some habits are changing</a:t>
            </a:r>
          </a:p>
          <a:p>
            <a:pPr lvl="1"/>
            <a:endParaRPr lang="en-US" dirty="0"/>
          </a:p>
          <a:p>
            <a:pPr lvl="1"/>
            <a:endParaRPr lang="en-US" dirty="0"/>
          </a:p>
        </p:txBody>
      </p:sp>
      <p:sp>
        <p:nvSpPr>
          <p:cNvPr id="3" name="Title 2"/>
          <p:cNvSpPr>
            <a:spLocks noGrp="1"/>
          </p:cNvSpPr>
          <p:nvPr>
            <p:ph type="title"/>
          </p:nvPr>
        </p:nvSpPr>
        <p:spPr/>
        <p:txBody>
          <a:bodyPr/>
          <a:lstStyle/>
          <a:p>
            <a:r>
              <a:rPr lang="en-US" dirty="0" smtClean="0"/>
              <a:t>Tradition and Habits</a:t>
            </a:r>
            <a:endParaRPr lang="en-US" dirty="0"/>
          </a:p>
        </p:txBody>
      </p:sp>
    </p:spTree>
    <p:extLst>
      <p:ext uri="{BB962C8B-B14F-4D97-AF65-F5344CB8AC3E}">
        <p14:creationId xmlns:p14="http://schemas.microsoft.com/office/powerpoint/2010/main" val="1767564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4191000"/>
            <a:ext cx="4535424" cy="1828800"/>
          </a:xfrm>
        </p:spPr>
        <p:txBody>
          <a:bodyPr/>
          <a:lstStyle/>
          <a:p>
            <a:pPr algn="ctr"/>
            <a:r>
              <a:rPr lang="en-US" dirty="0" smtClean="0"/>
              <a:t>Resources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1999"/>
            <a:ext cx="4953000" cy="401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950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lstStyle/>
          <a:p>
            <a:r>
              <a:rPr lang="en-US" b="1" dirty="0" smtClean="0"/>
              <a:t>Ideal</a:t>
            </a:r>
          </a:p>
          <a:p>
            <a:pPr lvl="1"/>
            <a:r>
              <a:rPr lang="en-US" dirty="0" smtClean="0"/>
              <a:t>Staff nurses are aware of budget needs </a:t>
            </a:r>
            <a:r>
              <a:rPr lang="en-US" sz="1200" dirty="0" smtClean="0"/>
              <a:t>(Huber, 2010)</a:t>
            </a:r>
          </a:p>
          <a:p>
            <a:pPr lvl="1"/>
            <a:endParaRPr lang="en-US" dirty="0" smtClean="0"/>
          </a:p>
          <a:p>
            <a:pPr lvl="1"/>
            <a:r>
              <a:rPr lang="en-US" dirty="0" smtClean="0"/>
              <a:t>Nurse managers have multiple resources</a:t>
            </a:r>
          </a:p>
          <a:p>
            <a:r>
              <a:rPr lang="en-US" b="1" dirty="0" smtClean="0"/>
              <a:t>Actual</a:t>
            </a:r>
            <a:endParaRPr lang="en-US" dirty="0" smtClean="0"/>
          </a:p>
          <a:p>
            <a:pPr lvl="1"/>
            <a:r>
              <a:rPr lang="en-US" dirty="0" smtClean="0"/>
              <a:t>Nurse managers offered budget class to aid in creating and managing budget</a:t>
            </a:r>
          </a:p>
          <a:p>
            <a:pPr lvl="1"/>
            <a:r>
              <a:rPr lang="en-US" dirty="0" smtClean="0"/>
              <a:t>Finance representatives</a:t>
            </a:r>
          </a:p>
          <a:p>
            <a:pPr lvl="1"/>
            <a:r>
              <a:rPr lang="en-US" dirty="0" smtClean="0"/>
              <a:t>MSN representative meets with every manager during budget season </a:t>
            </a:r>
            <a:r>
              <a:rPr lang="en-US" sz="1200" dirty="0" smtClean="0"/>
              <a:t>(C. Smiley, personal communication, August 1, 2013)</a:t>
            </a:r>
          </a:p>
          <a:p>
            <a:pPr lvl="1"/>
            <a:endParaRPr lang="en-US" dirty="0"/>
          </a:p>
          <a:p>
            <a:pPr lvl="1"/>
            <a:endParaRPr lang="en-US" dirty="0"/>
          </a:p>
        </p:txBody>
      </p:sp>
      <p:sp>
        <p:nvSpPr>
          <p:cNvPr id="3" name="Title 2"/>
          <p:cNvSpPr>
            <a:spLocks noGrp="1"/>
          </p:cNvSpPr>
          <p:nvPr>
            <p:ph type="title"/>
          </p:nvPr>
        </p:nvSpPr>
        <p:spPr/>
        <p:txBody>
          <a:bodyPr/>
          <a:lstStyle/>
          <a:p>
            <a:r>
              <a:rPr lang="en-US" dirty="0" smtClean="0"/>
              <a:t>Financial Support</a:t>
            </a:r>
            <a:endParaRPr lang="en-US" dirty="0"/>
          </a:p>
        </p:txBody>
      </p:sp>
      <p:pic>
        <p:nvPicPr>
          <p:cNvPr id="10244" name="Picture 4" descr="C:\Users\Owner\AppData\Local\Microsoft\Windows\Temporary Internet Files\Content.IE5\T79T3NWZ\MP9003994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76317"/>
            <a:ext cx="1248156" cy="1560576"/>
          </a:xfrm>
          <a:prstGeom prst="rect">
            <a:avLst/>
          </a:prstGeom>
          <a:noFill/>
          <a:ln w="762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338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endParaRPr lang="en-US" dirty="0" smtClean="0"/>
          </a:p>
          <a:p>
            <a:pPr lvl="1"/>
            <a:r>
              <a:rPr lang="en-US" dirty="0" smtClean="0"/>
              <a:t>Administration participation in shared governance </a:t>
            </a:r>
            <a:r>
              <a:rPr lang="en-US" sz="1200" dirty="0" smtClean="0"/>
              <a:t>(Huber, 2010)</a:t>
            </a:r>
            <a:endParaRPr lang="en-US" dirty="0" smtClean="0"/>
          </a:p>
          <a:p>
            <a:pPr lvl="1"/>
            <a:r>
              <a:rPr lang="en-US" dirty="0" smtClean="0"/>
              <a:t>Magnet Certified hospitals suggest administrative nurses have graduate-degree training </a:t>
            </a:r>
            <a:r>
              <a:rPr lang="en-US" sz="1200" dirty="0" smtClean="0"/>
              <a:t>(American Nurses Credentialing Center, 2013)</a:t>
            </a:r>
            <a:endParaRPr lang="en-US" sz="1200" dirty="0"/>
          </a:p>
        </p:txBody>
      </p:sp>
      <p:sp>
        <p:nvSpPr>
          <p:cNvPr id="3" name="Title 2"/>
          <p:cNvSpPr>
            <a:spLocks noGrp="1"/>
          </p:cNvSpPr>
          <p:nvPr>
            <p:ph type="title"/>
          </p:nvPr>
        </p:nvSpPr>
        <p:spPr/>
        <p:txBody>
          <a:bodyPr>
            <a:normAutofit fontScale="90000"/>
          </a:bodyPr>
          <a:lstStyle/>
          <a:p>
            <a:pPr algn="ctr"/>
            <a:r>
              <a:rPr lang="en-US" dirty="0" smtClean="0"/>
              <a:t>Administrative Support and Expertise</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83876"/>
            <a:ext cx="5017860" cy="2819400"/>
          </a:xfrm>
          <a:prstGeom prst="rect">
            <a:avLst/>
          </a:prstGeom>
          <a:noFill/>
          <a:ln w="762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62683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28" y="381000"/>
            <a:ext cx="8534400" cy="1295400"/>
          </a:xfrm>
        </p:spPr>
        <p:txBody>
          <a:bodyPr/>
          <a:lstStyle/>
          <a:p>
            <a:pPr algn="ctr"/>
            <a:r>
              <a:rPr lang="en-US" dirty="0" smtClean="0"/>
              <a:t>Organizational Information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552" y="1828800"/>
            <a:ext cx="7540056" cy="4467225"/>
          </a:xfrm>
          <a:prstGeom prst="rect">
            <a:avLst/>
          </a:prstGeom>
          <a:noFill/>
          <a:ln w="762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6390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Actual</a:t>
            </a:r>
          </a:p>
          <a:p>
            <a:pPr lvl="1"/>
            <a:endParaRPr lang="en-US" dirty="0" smtClean="0"/>
          </a:p>
          <a:p>
            <a:pPr lvl="1"/>
            <a:r>
              <a:rPr lang="en-US" dirty="0" smtClean="0"/>
              <a:t>Shared Leadership Nursing Congress model developed in 2008 </a:t>
            </a:r>
            <a:r>
              <a:rPr lang="en-US" sz="1200" dirty="0" smtClean="0"/>
              <a:t>(Franciscan St. Francis Health, 2011)</a:t>
            </a:r>
          </a:p>
          <a:p>
            <a:pPr lvl="1"/>
            <a:endParaRPr lang="en-US" dirty="0"/>
          </a:p>
          <a:p>
            <a:pPr lvl="1"/>
            <a:r>
              <a:rPr lang="en-US" dirty="0" smtClean="0"/>
              <a:t>Administration/leadership involved in various committees</a:t>
            </a:r>
          </a:p>
          <a:p>
            <a:pPr lvl="1"/>
            <a:endParaRPr lang="en-US" dirty="0"/>
          </a:p>
          <a:p>
            <a:pPr lvl="1"/>
            <a:r>
              <a:rPr lang="en-US" dirty="0" smtClean="0"/>
              <a:t>Nurse managers are encouraged/required to obtain an MSN</a:t>
            </a:r>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fontScale="90000"/>
          </a:bodyPr>
          <a:lstStyle/>
          <a:p>
            <a:pPr algn="ctr"/>
            <a:r>
              <a:rPr lang="en-US" dirty="0"/>
              <a:t>Administrative Support and Expertise</a:t>
            </a:r>
          </a:p>
        </p:txBody>
      </p:sp>
    </p:spTree>
    <p:extLst>
      <p:ext uri="{BB962C8B-B14F-4D97-AF65-F5344CB8AC3E}">
        <p14:creationId xmlns:p14="http://schemas.microsoft.com/office/powerpoint/2010/main" val="2051203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lstStyle/>
          <a:p>
            <a:r>
              <a:rPr lang="en-US" b="1" dirty="0" smtClean="0"/>
              <a:t>Ideal</a:t>
            </a:r>
            <a:endParaRPr lang="en-US" dirty="0" smtClean="0"/>
          </a:p>
          <a:p>
            <a:pPr lvl="1"/>
            <a:r>
              <a:rPr lang="en-US" dirty="0" smtClean="0"/>
              <a:t>High development and high functioning</a:t>
            </a:r>
          </a:p>
          <a:p>
            <a:pPr lvl="1"/>
            <a:endParaRPr lang="en-US" dirty="0"/>
          </a:p>
          <a:p>
            <a:r>
              <a:rPr lang="en-US" b="1" dirty="0" smtClean="0"/>
              <a:t>Actual</a:t>
            </a:r>
            <a:endParaRPr lang="en-US" dirty="0" smtClean="0"/>
          </a:p>
          <a:p>
            <a:pPr lvl="1"/>
            <a:r>
              <a:rPr lang="en-US" dirty="0" smtClean="0"/>
              <a:t>Organizational chart viewed earlier</a:t>
            </a:r>
          </a:p>
          <a:p>
            <a:pPr lvl="1"/>
            <a:r>
              <a:rPr lang="en-US" dirty="0" smtClean="0"/>
              <a:t>System lines well established</a:t>
            </a:r>
          </a:p>
          <a:p>
            <a:pPr lvl="1"/>
            <a:r>
              <a:rPr lang="en-US" dirty="0" smtClean="0"/>
              <a:t>High functioning</a:t>
            </a:r>
            <a:r>
              <a:rPr lang="en-US" sz="1200" dirty="0"/>
              <a:t>(C. Smiley, personal communication, August 1, 2013)</a:t>
            </a:r>
          </a:p>
          <a:p>
            <a:pPr lvl="1"/>
            <a:endParaRPr lang="en-US" dirty="0"/>
          </a:p>
        </p:txBody>
      </p:sp>
      <p:sp>
        <p:nvSpPr>
          <p:cNvPr id="3" name="Title 2"/>
          <p:cNvSpPr>
            <a:spLocks noGrp="1"/>
          </p:cNvSpPr>
          <p:nvPr>
            <p:ph type="title"/>
          </p:nvPr>
        </p:nvSpPr>
        <p:spPr/>
        <p:txBody>
          <a:bodyPr>
            <a:normAutofit fontScale="90000"/>
          </a:bodyPr>
          <a:lstStyle/>
          <a:p>
            <a:pPr algn="ctr"/>
            <a:r>
              <a:rPr lang="en-US" dirty="0" smtClean="0"/>
              <a:t>Sophistication of Nursing Administrative Systems</a:t>
            </a:r>
            <a:endParaRPr lang="en-US" dirty="0"/>
          </a:p>
        </p:txBody>
      </p:sp>
    </p:spTree>
    <p:extLst>
      <p:ext uri="{BB962C8B-B14F-4D97-AF65-F5344CB8AC3E}">
        <p14:creationId xmlns:p14="http://schemas.microsoft.com/office/powerpoint/2010/main" val="3896939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 y="304800"/>
            <a:ext cx="5678424" cy="1212112"/>
          </a:xfrm>
        </p:spPr>
        <p:txBody>
          <a:bodyPr/>
          <a:lstStyle/>
          <a:p>
            <a:pPr algn="ctr"/>
            <a:r>
              <a:rPr lang="en-US" dirty="0" smtClean="0"/>
              <a:t>Outcomes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09800"/>
            <a:ext cx="5621547" cy="3724275"/>
          </a:xfrm>
          <a:prstGeom prst="rect">
            <a:avLst/>
          </a:prstGeom>
          <a:noFill/>
          <a:ln w="76200">
            <a:solidFill>
              <a:schemeClr val="accent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90525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p>
          <a:p>
            <a:pPr lvl="1"/>
            <a:r>
              <a:rPr lang="en-US" dirty="0" smtClean="0"/>
              <a:t>Need to determine what should be retained and what should be left behind </a:t>
            </a:r>
            <a:r>
              <a:rPr lang="en-US" sz="1200" dirty="0" smtClean="0"/>
              <a:t>(Porter-O’Grady &amp; </a:t>
            </a:r>
            <a:r>
              <a:rPr lang="en-US" sz="1200" dirty="0" err="1" smtClean="0"/>
              <a:t>Malloch</a:t>
            </a:r>
            <a:r>
              <a:rPr lang="en-US" sz="1200" dirty="0" smtClean="0"/>
              <a:t>, 2011)</a:t>
            </a:r>
          </a:p>
          <a:p>
            <a:pPr lvl="1"/>
            <a:endParaRPr lang="en-US" dirty="0" smtClean="0"/>
          </a:p>
          <a:p>
            <a:pPr lvl="1"/>
            <a:r>
              <a:rPr lang="en-US" dirty="0" smtClean="0"/>
              <a:t>Use of multiple surveys </a:t>
            </a:r>
            <a:r>
              <a:rPr lang="en-US" sz="1200" dirty="0" smtClean="0"/>
              <a:t>(Curran &amp; Totten, 2010)</a:t>
            </a:r>
            <a:endParaRPr lang="en-US" sz="1200" dirty="0"/>
          </a:p>
        </p:txBody>
      </p:sp>
      <p:sp>
        <p:nvSpPr>
          <p:cNvPr id="3" name="Title 2"/>
          <p:cNvSpPr>
            <a:spLocks noGrp="1"/>
          </p:cNvSpPr>
          <p:nvPr>
            <p:ph type="title"/>
          </p:nvPr>
        </p:nvSpPr>
        <p:spPr/>
        <p:txBody>
          <a:bodyPr/>
          <a:lstStyle/>
          <a:p>
            <a:r>
              <a:rPr lang="en-US" dirty="0" smtClean="0"/>
              <a:t>Stakeholder Satisfaction</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798" y="3962400"/>
            <a:ext cx="3582237" cy="2362200"/>
          </a:xfrm>
          <a:prstGeom prst="rect">
            <a:avLst/>
          </a:prstGeom>
          <a:noFill/>
          <a:ln w="76200">
            <a:solidFill>
              <a:schemeClr val="accent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5363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Actual</a:t>
            </a:r>
          </a:p>
          <a:p>
            <a:pPr marL="109728" indent="0">
              <a:buNone/>
            </a:pPr>
            <a:endParaRPr lang="en-US" b="1" dirty="0" smtClean="0"/>
          </a:p>
          <a:p>
            <a:pPr lvl="1"/>
            <a:r>
              <a:rPr lang="en-US" dirty="0" smtClean="0"/>
              <a:t>HCAHPS scores/surveys</a:t>
            </a:r>
          </a:p>
          <a:p>
            <a:pPr lvl="1"/>
            <a:endParaRPr lang="en-US" dirty="0"/>
          </a:p>
          <a:p>
            <a:pPr lvl="1"/>
            <a:r>
              <a:rPr lang="en-US" dirty="0" smtClean="0"/>
              <a:t>Press </a:t>
            </a:r>
            <a:r>
              <a:rPr lang="en-US" dirty="0" err="1" smtClean="0"/>
              <a:t>Ganey</a:t>
            </a:r>
            <a:r>
              <a:rPr lang="en-US" dirty="0" smtClean="0"/>
              <a:t> Scores</a:t>
            </a:r>
          </a:p>
          <a:p>
            <a:pPr lvl="1"/>
            <a:endParaRPr lang="en-US" dirty="0"/>
          </a:p>
          <a:p>
            <a:pPr lvl="1"/>
            <a:r>
              <a:rPr lang="en-US" dirty="0" smtClean="0"/>
              <a:t>Employee Satisfaction Surveys</a:t>
            </a:r>
            <a:endParaRPr lang="en-US" dirty="0"/>
          </a:p>
        </p:txBody>
      </p:sp>
      <p:sp>
        <p:nvSpPr>
          <p:cNvPr id="3" name="Title 2"/>
          <p:cNvSpPr>
            <a:spLocks noGrp="1"/>
          </p:cNvSpPr>
          <p:nvPr>
            <p:ph type="title"/>
          </p:nvPr>
        </p:nvSpPr>
        <p:spPr/>
        <p:txBody>
          <a:bodyPr/>
          <a:lstStyle/>
          <a:p>
            <a:r>
              <a:rPr lang="en-US" dirty="0" smtClean="0"/>
              <a:t>Stakeholder Satisfaction</a:t>
            </a:r>
            <a:endParaRPr lang="en-US" dirty="0"/>
          </a:p>
        </p:txBody>
      </p:sp>
      <p:sp>
        <p:nvSpPr>
          <p:cNvPr id="4" name="TextBox 3"/>
          <p:cNvSpPr txBox="1"/>
          <p:nvPr/>
        </p:nvSpPr>
        <p:spPr>
          <a:xfrm>
            <a:off x="4343400" y="6180083"/>
            <a:ext cx="4648200" cy="276999"/>
          </a:xfrm>
          <a:prstGeom prst="rect">
            <a:avLst/>
          </a:prstGeom>
          <a:noFill/>
        </p:spPr>
        <p:txBody>
          <a:bodyPr wrap="square" rtlCol="0">
            <a:spAutoFit/>
          </a:bodyPr>
          <a:lstStyle/>
          <a:p>
            <a:pPr lvl="1"/>
            <a:r>
              <a:rPr lang="en-US" sz="1200" dirty="0"/>
              <a:t>(C. Smiley, personal communication, August 1, 2013)</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3048000"/>
            <a:ext cx="2680466" cy="2575120"/>
          </a:xfrm>
          <a:prstGeom prst="rect">
            <a:avLst/>
          </a:prstGeom>
          <a:noFill/>
          <a:ln w="76200">
            <a:solidFill>
              <a:schemeClr val="accent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02576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p>
          <a:p>
            <a:pPr lvl="1"/>
            <a:r>
              <a:rPr lang="en-US" dirty="0" smtClean="0"/>
              <a:t>Used as an improvement process</a:t>
            </a:r>
          </a:p>
          <a:p>
            <a:pPr lvl="1"/>
            <a:endParaRPr lang="en-US" dirty="0" smtClean="0"/>
          </a:p>
          <a:p>
            <a:pPr lvl="1"/>
            <a:r>
              <a:rPr lang="en-US" dirty="0" smtClean="0"/>
              <a:t>Organization measures its performance against other similar organizations </a:t>
            </a:r>
            <a:r>
              <a:rPr lang="en-US" sz="1200" dirty="0" smtClean="0"/>
              <a:t>(Huber, 2010)</a:t>
            </a:r>
          </a:p>
          <a:p>
            <a:pPr lvl="1"/>
            <a:endParaRPr lang="en-US" dirty="0"/>
          </a:p>
          <a:p>
            <a:pPr lvl="1"/>
            <a:r>
              <a:rPr lang="en-US" dirty="0" smtClean="0"/>
              <a:t>Working above the indicated benchmarks</a:t>
            </a:r>
            <a:endParaRPr lang="en-US" dirty="0"/>
          </a:p>
        </p:txBody>
      </p:sp>
      <p:sp>
        <p:nvSpPr>
          <p:cNvPr id="3" name="Title 2"/>
          <p:cNvSpPr>
            <a:spLocks noGrp="1"/>
          </p:cNvSpPr>
          <p:nvPr>
            <p:ph type="title"/>
          </p:nvPr>
        </p:nvSpPr>
        <p:spPr/>
        <p:txBody>
          <a:bodyPr/>
          <a:lstStyle/>
          <a:p>
            <a:r>
              <a:rPr lang="en-US" dirty="0" smtClean="0"/>
              <a:t>Benchmarking</a:t>
            </a:r>
            <a:endParaRPr lang="en-US" dirty="0"/>
          </a:p>
        </p:txBody>
      </p:sp>
    </p:spTree>
    <p:extLst>
      <p:ext uri="{BB962C8B-B14F-4D97-AF65-F5344CB8AC3E}">
        <p14:creationId xmlns:p14="http://schemas.microsoft.com/office/powerpoint/2010/main" val="714985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Actual</a:t>
            </a:r>
          </a:p>
          <a:p>
            <a:pPr lvl="1"/>
            <a:r>
              <a:rPr lang="en-US" dirty="0" smtClean="0"/>
              <a:t>Utilization of NDNQI data</a:t>
            </a:r>
          </a:p>
          <a:p>
            <a:pPr lvl="1"/>
            <a:endParaRPr lang="en-US" dirty="0"/>
          </a:p>
          <a:p>
            <a:pPr lvl="1"/>
            <a:endParaRPr lang="en-US" dirty="0"/>
          </a:p>
        </p:txBody>
      </p:sp>
      <p:sp>
        <p:nvSpPr>
          <p:cNvPr id="3" name="Title 2"/>
          <p:cNvSpPr>
            <a:spLocks noGrp="1"/>
          </p:cNvSpPr>
          <p:nvPr>
            <p:ph type="title"/>
          </p:nvPr>
        </p:nvSpPr>
        <p:spPr/>
        <p:txBody>
          <a:bodyPr/>
          <a:lstStyle/>
          <a:p>
            <a:r>
              <a:rPr lang="en-US" dirty="0" smtClean="0"/>
              <a:t>Benchmarking</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667000"/>
            <a:ext cx="4419600" cy="3683000"/>
          </a:xfrm>
          <a:prstGeom prst="rect">
            <a:avLst/>
          </a:prstGeom>
          <a:noFill/>
          <a:ln w="76200">
            <a:solidFill>
              <a:schemeClr val="accent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5384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p>
          <a:p>
            <a:pPr lvl="1"/>
            <a:r>
              <a:rPr lang="en-US" dirty="0" smtClean="0"/>
              <a:t>Economic</a:t>
            </a:r>
          </a:p>
          <a:p>
            <a:pPr lvl="2"/>
            <a:r>
              <a:rPr lang="en-US" dirty="0"/>
              <a:t>P</a:t>
            </a:r>
            <a:r>
              <a:rPr lang="en-US" dirty="0" smtClean="0"/>
              <a:t>roducing patient care at the lowest possible cost </a:t>
            </a:r>
            <a:r>
              <a:rPr lang="en-US" sz="1200" dirty="0" smtClean="0"/>
              <a:t>(Huber, 2010)</a:t>
            </a:r>
          </a:p>
          <a:p>
            <a:pPr lvl="2"/>
            <a:r>
              <a:rPr lang="en-US" dirty="0" smtClean="0"/>
              <a:t>Creating a profit</a:t>
            </a:r>
          </a:p>
          <a:p>
            <a:pPr lvl="1"/>
            <a:r>
              <a:rPr lang="en-US" dirty="0" smtClean="0"/>
              <a:t>Patient Care</a:t>
            </a:r>
          </a:p>
          <a:p>
            <a:pPr lvl="2"/>
            <a:r>
              <a:rPr lang="en-US" dirty="0" smtClean="0"/>
              <a:t>Meeting quality indicators and satisfaction scores</a:t>
            </a:r>
          </a:p>
          <a:p>
            <a:pPr lvl="1"/>
            <a:r>
              <a:rPr lang="en-US" dirty="0" smtClean="0"/>
              <a:t>Employee</a:t>
            </a:r>
          </a:p>
          <a:p>
            <a:pPr lvl="2"/>
            <a:r>
              <a:rPr lang="en-US" dirty="0" smtClean="0"/>
              <a:t>Minimal turnover rates</a:t>
            </a:r>
            <a:endParaRPr lang="en-US" dirty="0"/>
          </a:p>
        </p:txBody>
      </p:sp>
      <p:sp>
        <p:nvSpPr>
          <p:cNvPr id="3" name="Title 2"/>
          <p:cNvSpPr>
            <a:spLocks noGrp="1"/>
          </p:cNvSpPr>
          <p:nvPr>
            <p:ph type="title"/>
          </p:nvPr>
        </p:nvSpPr>
        <p:spPr/>
        <p:txBody>
          <a:bodyPr/>
          <a:lstStyle/>
          <a:p>
            <a:r>
              <a:rPr lang="en-US" dirty="0" smtClean="0"/>
              <a:t>Organizational Effectiveness</a:t>
            </a:r>
            <a:endParaRPr lang="en-US" dirty="0"/>
          </a:p>
        </p:txBody>
      </p:sp>
    </p:spTree>
    <p:extLst>
      <p:ext uri="{BB962C8B-B14F-4D97-AF65-F5344CB8AC3E}">
        <p14:creationId xmlns:p14="http://schemas.microsoft.com/office/powerpoint/2010/main" val="14196034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Actual</a:t>
            </a:r>
          </a:p>
          <a:p>
            <a:pPr lvl="1"/>
            <a:r>
              <a:rPr lang="en-US" dirty="0" smtClean="0"/>
              <a:t>Economic</a:t>
            </a:r>
          </a:p>
          <a:p>
            <a:pPr lvl="1"/>
            <a:r>
              <a:rPr lang="en-US" dirty="0" smtClean="0"/>
              <a:t>St. Francis running at a profit </a:t>
            </a:r>
            <a:r>
              <a:rPr lang="en-US" sz="1200" dirty="0"/>
              <a:t>(C. Smiley, personal communication, August 1, 2013)</a:t>
            </a:r>
          </a:p>
          <a:p>
            <a:pPr lvl="1"/>
            <a:r>
              <a:rPr lang="en-US" dirty="0" smtClean="0"/>
              <a:t>Patient Satisfaction</a:t>
            </a:r>
          </a:p>
          <a:p>
            <a:pPr lvl="2"/>
            <a:r>
              <a:rPr lang="en-US" dirty="0" smtClean="0"/>
              <a:t>Satisfaction scores can be improved</a:t>
            </a:r>
            <a:endParaRPr lang="en-US" sz="1200" dirty="0" smtClean="0"/>
          </a:p>
          <a:p>
            <a:pPr lvl="1"/>
            <a:r>
              <a:rPr lang="en-US" dirty="0" smtClean="0"/>
              <a:t>Employee Satisfaction</a:t>
            </a:r>
          </a:p>
          <a:p>
            <a:pPr lvl="2"/>
            <a:r>
              <a:rPr lang="en-US" dirty="0" smtClean="0"/>
              <a:t>0.84% turnover</a:t>
            </a:r>
            <a:endParaRPr lang="en-US" dirty="0"/>
          </a:p>
        </p:txBody>
      </p:sp>
      <p:sp>
        <p:nvSpPr>
          <p:cNvPr id="3" name="Title 2"/>
          <p:cNvSpPr>
            <a:spLocks noGrp="1"/>
          </p:cNvSpPr>
          <p:nvPr>
            <p:ph type="title"/>
          </p:nvPr>
        </p:nvSpPr>
        <p:spPr/>
        <p:txBody>
          <a:bodyPr/>
          <a:lstStyle/>
          <a:p>
            <a:r>
              <a:rPr lang="en-US" dirty="0" smtClean="0"/>
              <a:t>Organizational Effectiveness</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0"/>
            <a:ext cx="3165231" cy="2743200"/>
          </a:xfrm>
          <a:prstGeom prst="rect">
            <a:avLst/>
          </a:prstGeom>
          <a:noFill/>
          <a:ln w="76200">
            <a:solidFill>
              <a:schemeClr val="accent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0405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p>
          <a:p>
            <a:endParaRPr lang="en-US" dirty="0" smtClean="0"/>
          </a:p>
          <a:p>
            <a:pPr lvl="1"/>
            <a:r>
              <a:rPr lang="en-US" dirty="0" smtClean="0"/>
              <a:t>Organization should never be stagnant</a:t>
            </a:r>
          </a:p>
          <a:p>
            <a:pPr lvl="1"/>
            <a:endParaRPr lang="en-US" dirty="0"/>
          </a:p>
          <a:p>
            <a:pPr lvl="1"/>
            <a:r>
              <a:rPr lang="en-US" dirty="0" smtClean="0"/>
              <a:t>Analyze processes and improve them repeatedly to increase satisfaction </a:t>
            </a:r>
            <a:r>
              <a:rPr lang="en-US" sz="1200" dirty="0" smtClean="0"/>
              <a:t>(Huber, 2010)</a:t>
            </a:r>
          </a:p>
          <a:p>
            <a:pPr lvl="1"/>
            <a:endParaRPr lang="en-US" dirty="0"/>
          </a:p>
          <a:p>
            <a:pPr lvl="1"/>
            <a:r>
              <a:rPr lang="en-US" dirty="0" smtClean="0"/>
              <a:t>Measure problems, design interventions, implement the change, and monitor the improvement </a:t>
            </a:r>
            <a:r>
              <a:rPr lang="en-US" sz="1200" dirty="0" smtClean="0"/>
              <a:t>(Huber, 2010)</a:t>
            </a:r>
            <a:endParaRPr lang="en-US" sz="1200" dirty="0"/>
          </a:p>
        </p:txBody>
      </p:sp>
      <p:sp>
        <p:nvSpPr>
          <p:cNvPr id="3" name="Title 2"/>
          <p:cNvSpPr>
            <a:spLocks noGrp="1"/>
          </p:cNvSpPr>
          <p:nvPr>
            <p:ph type="title"/>
          </p:nvPr>
        </p:nvSpPr>
        <p:spPr/>
        <p:txBody>
          <a:bodyPr>
            <a:normAutofit fontScale="90000"/>
          </a:bodyPr>
          <a:lstStyle/>
          <a:p>
            <a:r>
              <a:rPr lang="en-US" dirty="0" smtClean="0"/>
              <a:t>Continuous Quality Improvement</a:t>
            </a:r>
            <a:endParaRPr lang="en-US" dirty="0"/>
          </a:p>
        </p:txBody>
      </p:sp>
    </p:spTree>
    <p:extLst>
      <p:ext uri="{BB962C8B-B14F-4D97-AF65-F5344CB8AC3E}">
        <p14:creationId xmlns:p14="http://schemas.microsoft.com/office/powerpoint/2010/main" val="1041681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p>
          <a:p>
            <a:pPr lvl="1"/>
            <a:r>
              <a:rPr lang="en-US" u="sng" dirty="0" smtClean="0"/>
              <a:t>Matrix Organizational form</a:t>
            </a:r>
          </a:p>
          <a:p>
            <a:pPr lvl="2"/>
            <a:r>
              <a:rPr lang="en-US" dirty="0" smtClean="0"/>
              <a:t>“has the flexibility to adapt to change and to deliver services innovatively and efficiently” </a:t>
            </a:r>
            <a:r>
              <a:rPr lang="en-US" sz="1200" dirty="0" smtClean="0"/>
              <a:t>(Huber, 2010, p.413)</a:t>
            </a:r>
          </a:p>
          <a:p>
            <a:pPr marL="630936" lvl="2" indent="0">
              <a:buNone/>
            </a:pPr>
            <a:endParaRPr lang="en-US" dirty="0" smtClean="0"/>
          </a:p>
          <a:p>
            <a:pPr lvl="1"/>
            <a:r>
              <a:rPr lang="en-US" u="sng" dirty="0" smtClean="0"/>
              <a:t>Open Systems Theory/Contingency Theory</a:t>
            </a:r>
          </a:p>
          <a:p>
            <a:pPr lvl="2"/>
            <a:r>
              <a:rPr lang="en-US" dirty="0" smtClean="0"/>
              <a:t>Open and adaptive to the environment</a:t>
            </a:r>
          </a:p>
          <a:p>
            <a:pPr lvl="2"/>
            <a:r>
              <a:rPr lang="en-US" dirty="0" smtClean="0"/>
              <a:t>Complement the environment as well as technology </a:t>
            </a:r>
            <a:r>
              <a:rPr lang="en-US" sz="1200" dirty="0" smtClean="0"/>
              <a:t>(Huber, 2010)</a:t>
            </a:r>
            <a:endParaRPr lang="en-US" sz="1200" dirty="0"/>
          </a:p>
        </p:txBody>
      </p:sp>
      <p:sp>
        <p:nvSpPr>
          <p:cNvPr id="3" name="Title 2"/>
          <p:cNvSpPr>
            <a:spLocks noGrp="1"/>
          </p:cNvSpPr>
          <p:nvPr>
            <p:ph type="title"/>
          </p:nvPr>
        </p:nvSpPr>
        <p:spPr/>
        <p:txBody>
          <a:bodyPr/>
          <a:lstStyle/>
          <a:p>
            <a:r>
              <a:rPr lang="en-US" dirty="0" smtClean="0"/>
              <a:t>Organizational Structure</a:t>
            </a:r>
            <a:endParaRPr lang="en-US" dirty="0"/>
          </a:p>
        </p:txBody>
      </p:sp>
    </p:spTree>
    <p:extLst>
      <p:ext uri="{BB962C8B-B14F-4D97-AF65-F5344CB8AC3E}">
        <p14:creationId xmlns:p14="http://schemas.microsoft.com/office/powerpoint/2010/main" val="1663196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Actual</a:t>
            </a:r>
            <a:endParaRPr lang="en-US" dirty="0" smtClean="0"/>
          </a:p>
          <a:p>
            <a:pPr lvl="1"/>
            <a:r>
              <a:rPr lang="en-US" dirty="0" smtClean="0"/>
              <a:t>Business transformation department works consistently on quality improvement</a:t>
            </a:r>
          </a:p>
          <a:p>
            <a:pPr lvl="1"/>
            <a:endParaRPr lang="en-US" dirty="0"/>
          </a:p>
          <a:p>
            <a:pPr lvl="1"/>
            <a:r>
              <a:rPr lang="en-US" dirty="0" smtClean="0"/>
              <a:t>MSN-trained nurses</a:t>
            </a:r>
          </a:p>
          <a:p>
            <a:pPr lvl="1"/>
            <a:endParaRPr lang="en-US" dirty="0"/>
          </a:p>
          <a:p>
            <a:pPr lvl="1"/>
            <a:r>
              <a:rPr lang="en-US" dirty="0" smtClean="0"/>
              <a:t>Lean Six Sigma</a:t>
            </a:r>
            <a:endParaRPr lang="en-US" dirty="0"/>
          </a:p>
        </p:txBody>
      </p:sp>
      <p:sp>
        <p:nvSpPr>
          <p:cNvPr id="3" name="Title 2"/>
          <p:cNvSpPr>
            <a:spLocks noGrp="1"/>
          </p:cNvSpPr>
          <p:nvPr>
            <p:ph type="title"/>
          </p:nvPr>
        </p:nvSpPr>
        <p:spPr/>
        <p:txBody>
          <a:bodyPr>
            <a:normAutofit fontScale="90000"/>
          </a:bodyPr>
          <a:lstStyle/>
          <a:p>
            <a:r>
              <a:rPr lang="en-US" dirty="0" smtClean="0"/>
              <a:t>Continuous Quality Improvement</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178" y="3048000"/>
            <a:ext cx="4026872" cy="3043566"/>
          </a:xfrm>
          <a:prstGeom prst="rect">
            <a:avLst/>
          </a:prstGeom>
          <a:noFill/>
          <a:ln w="76200">
            <a:solidFill>
              <a:schemeClr val="accent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69823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433" y="990600"/>
            <a:ext cx="7458129" cy="4648200"/>
          </a:xfrm>
          <a:prstGeom prst="rect">
            <a:avLst/>
          </a:prstGeom>
          <a:noFill/>
          <a:ln w="76200">
            <a:solidFill>
              <a:schemeClr val="accent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50918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endParaRPr lang="en-US" dirty="0"/>
          </a:p>
          <a:p>
            <a:pPr lvl="1"/>
            <a:r>
              <a:rPr lang="en-US" dirty="0" smtClean="0"/>
              <a:t>Find the right “fit”</a:t>
            </a:r>
          </a:p>
          <a:p>
            <a:pPr lvl="1"/>
            <a:endParaRPr lang="en-US" dirty="0" smtClean="0"/>
          </a:p>
          <a:p>
            <a:pPr lvl="1"/>
            <a:r>
              <a:rPr lang="en-US" dirty="0" smtClean="0"/>
              <a:t>Complex and detailed process</a:t>
            </a:r>
            <a:r>
              <a:rPr lang="en-US" dirty="0"/>
              <a:t> </a:t>
            </a:r>
            <a:r>
              <a:rPr lang="en-US" dirty="0" smtClean="0"/>
              <a:t>that includes:</a:t>
            </a:r>
          </a:p>
          <a:p>
            <a:pPr lvl="2"/>
            <a:r>
              <a:rPr lang="en-US" dirty="0" smtClean="0"/>
              <a:t>Advertising</a:t>
            </a:r>
          </a:p>
          <a:p>
            <a:pPr lvl="2"/>
            <a:r>
              <a:rPr lang="en-US" dirty="0" smtClean="0"/>
              <a:t>Screening</a:t>
            </a:r>
          </a:p>
          <a:p>
            <a:pPr lvl="2"/>
            <a:r>
              <a:rPr lang="en-US" dirty="0" smtClean="0"/>
              <a:t>Interviewing</a:t>
            </a:r>
          </a:p>
          <a:p>
            <a:pPr lvl="2"/>
            <a:r>
              <a:rPr lang="en-US" dirty="0" smtClean="0"/>
              <a:t>Coaching </a:t>
            </a:r>
            <a:r>
              <a:rPr lang="en-US" sz="1200" dirty="0" smtClean="0"/>
              <a:t>(Huber, 2010)</a:t>
            </a:r>
          </a:p>
          <a:p>
            <a:pPr marL="630936" lvl="2" indent="0">
              <a:buNone/>
            </a:pPr>
            <a:endParaRPr lang="en-US" dirty="0"/>
          </a:p>
        </p:txBody>
      </p:sp>
      <p:sp>
        <p:nvSpPr>
          <p:cNvPr id="3" name="Title 2"/>
          <p:cNvSpPr>
            <a:spLocks noGrp="1"/>
          </p:cNvSpPr>
          <p:nvPr>
            <p:ph type="title"/>
          </p:nvPr>
        </p:nvSpPr>
        <p:spPr/>
        <p:txBody>
          <a:bodyPr/>
          <a:lstStyle/>
          <a:p>
            <a:r>
              <a:rPr lang="en-US" dirty="0" smtClean="0"/>
              <a:t>Recruitment/Retention</a:t>
            </a:r>
            <a:endParaRPr lang="en-US" dirty="0"/>
          </a:p>
        </p:txBody>
      </p:sp>
      <p:pic>
        <p:nvPicPr>
          <p:cNvPr id="19458" name="Picture 2" descr="C:\Users\Owner\AppData\Local\Microsoft\Windows\Temporary Internet Files\Content.IE5\MY4A8KTS\MC9004393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657600"/>
            <a:ext cx="2743200" cy="2743200"/>
          </a:xfrm>
          <a:prstGeom prst="rect">
            <a:avLst/>
          </a:prstGeom>
          <a:noFill/>
          <a:ln w="762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2399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25963"/>
          </a:xfrm>
        </p:spPr>
        <p:txBody>
          <a:bodyPr/>
          <a:lstStyle/>
          <a:p>
            <a:r>
              <a:rPr lang="en-US" b="1" dirty="0" smtClean="0"/>
              <a:t>Actual</a:t>
            </a:r>
          </a:p>
          <a:p>
            <a:pPr lvl="1"/>
            <a:r>
              <a:rPr lang="en-US" dirty="0" smtClean="0"/>
              <a:t>Organization tries to find the right fit for each individual unit!</a:t>
            </a:r>
          </a:p>
          <a:p>
            <a:pPr lvl="1"/>
            <a:endParaRPr lang="en-US" dirty="0" smtClean="0"/>
          </a:p>
          <a:p>
            <a:pPr lvl="1"/>
            <a:r>
              <a:rPr lang="en-US" dirty="0" smtClean="0"/>
              <a:t>Behavioral-based, standard interview questions</a:t>
            </a:r>
          </a:p>
          <a:p>
            <a:pPr lvl="1"/>
            <a:r>
              <a:rPr lang="en-US" dirty="0" smtClean="0"/>
              <a:t>Rounding </a:t>
            </a:r>
          </a:p>
          <a:p>
            <a:pPr lvl="1"/>
            <a:r>
              <a:rPr lang="en-US" dirty="0" smtClean="0"/>
              <a:t>30/60/90 Day Window </a:t>
            </a:r>
            <a:r>
              <a:rPr lang="en-US" sz="1200" dirty="0"/>
              <a:t>(C. Smiley, personal communication, August 1, 2013)</a:t>
            </a:r>
          </a:p>
        </p:txBody>
      </p:sp>
      <p:sp>
        <p:nvSpPr>
          <p:cNvPr id="3" name="Title 2"/>
          <p:cNvSpPr>
            <a:spLocks noGrp="1"/>
          </p:cNvSpPr>
          <p:nvPr>
            <p:ph type="title"/>
          </p:nvPr>
        </p:nvSpPr>
        <p:spPr/>
        <p:txBody>
          <a:bodyPr/>
          <a:lstStyle/>
          <a:p>
            <a:r>
              <a:rPr lang="en-US" dirty="0" smtClean="0"/>
              <a:t>Recruitment/Retention</a:t>
            </a:r>
            <a:endParaRPr lang="en-US" dirty="0"/>
          </a:p>
        </p:txBody>
      </p:sp>
    </p:spTree>
    <p:extLst>
      <p:ext uri="{BB962C8B-B14F-4D97-AF65-F5344CB8AC3E}">
        <p14:creationId xmlns:p14="http://schemas.microsoft.com/office/powerpoint/2010/main" val="534044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4267200" cy="4525963"/>
          </a:xfrm>
        </p:spPr>
        <p:txBody>
          <a:bodyPr>
            <a:normAutofit/>
          </a:bodyPr>
          <a:lstStyle/>
          <a:p>
            <a:r>
              <a:rPr lang="en-US" b="1" dirty="0" smtClean="0"/>
              <a:t>Ideal</a:t>
            </a:r>
            <a:endParaRPr lang="en-US" dirty="0" smtClean="0"/>
          </a:p>
          <a:p>
            <a:pPr lvl="1"/>
            <a:r>
              <a:rPr lang="en-US" dirty="0" smtClean="0"/>
              <a:t>Appropriate variations</a:t>
            </a:r>
            <a:endParaRPr lang="en-US" dirty="0"/>
          </a:p>
          <a:p>
            <a:pPr lvl="1"/>
            <a:r>
              <a:rPr lang="en-US" dirty="0" smtClean="0"/>
              <a:t>Have divergent points of view work for the common good </a:t>
            </a:r>
            <a:r>
              <a:rPr lang="en-US" sz="1200" dirty="0" smtClean="0"/>
              <a:t>(Huber, 2010)</a:t>
            </a:r>
          </a:p>
          <a:p>
            <a:pPr lvl="1"/>
            <a:endParaRPr lang="en-US" sz="1200" dirty="0" smtClean="0"/>
          </a:p>
          <a:p>
            <a:r>
              <a:rPr lang="en-US" b="1" dirty="0" smtClean="0"/>
              <a:t>Actual</a:t>
            </a:r>
            <a:endParaRPr lang="en-US" dirty="0" smtClean="0"/>
          </a:p>
          <a:p>
            <a:pPr lvl="1"/>
            <a:r>
              <a:rPr lang="en-US" dirty="0" smtClean="0"/>
              <a:t>Discussed in orientation</a:t>
            </a:r>
          </a:p>
          <a:p>
            <a:pPr lvl="1"/>
            <a:r>
              <a:rPr lang="en-US" dirty="0" smtClean="0"/>
              <a:t>Many differences discussed </a:t>
            </a:r>
            <a:r>
              <a:rPr lang="en-US" sz="1200" dirty="0"/>
              <a:t>(Franciscan St. Francis Health, </a:t>
            </a:r>
            <a:r>
              <a:rPr lang="en-US" sz="1200" dirty="0" smtClean="0"/>
              <a:t>2012)</a:t>
            </a:r>
            <a:endParaRPr lang="en-US" sz="1200" dirty="0"/>
          </a:p>
          <a:p>
            <a:pPr lvl="1"/>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Diversity in the Workplace</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362200"/>
            <a:ext cx="3893279" cy="2590800"/>
          </a:xfrm>
          <a:prstGeom prst="rect">
            <a:avLst/>
          </a:prstGeom>
          <a:noFill/>
          <a:ln w="76200">
            <a:solidFill>
              <a:schemeClr val="accent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86287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endParaRPr lang="en-US" dirty="0"/>
          </a:p>
          <a:p>
            <a:pPr lvl="1"/>
            <a:r>
              <a:rPr lang="en-US" dirty="0" smtClean="0"/>
              <a:t>Develop mentorship and preceptor models (Huber, 2010)</a:t>
            </a:r>
          </a:p>
          <a:p>
            <a:pPr lvl="1"/>
            <a:r>
              <a:rPr lang="en-US" dirty="0" smtClean="0"/>
              <a:t>Discussions on future goals</a:t>
            </a:r>
          </a:p>
          <a:p>
            <a:pPr lvl="1"/>
            <a:endParaRPr lang="en-US" dirty="0" smtClean="0"/>
          </a:p>
          <a:p>
            <a:r>
              <a:rPr lang="en-US" b="1" dirty="0" smtClean="0"/>
              <a:t>Actual</a:t>
            </a:r>
            <a:endParaRPr lang="en-US" dirty="0" smtClean="0"/>
          </a:p>
          <a:p>
            <a:pPr lvl="1"/>
            <a:r>
              <a:rPr lang="en-US" dirty="0" smtClean="0"/>
              <a:t>Mentorship and preceptor models</a:t>
            </a:r>
            <a:r>
              <a:rPr lang="en-US" sz="1200" dirty="0"/>
              <a:t>(Franciscan St. Francis Health, 2012</a:t>
            </a:r>
            <a:r>
              <a:rPr lang="en-US" sz="1200" dirty="0" smtClean="0"/>
              <a:t>)</a:t>
            </a:r>
            <a:endParaRPr lang="en-US" dirty="0" smtClean="0"/>
          </a:p>
          <a:p>
            <a:pPr lvl="1"/>
            <a:r>
              <a:rPr lang="en-US" dirty="0" smtClean="0"/>
              <a:t>Employee evaluations</a:t>
            </a:r>
          </a:p>
          <a:p>
            <a:pPr lvl="1"/>
            <a:endParaRPr lang="en-US" dirty="0" smtClean="0"/>
          </a:p>
        </p:txBody>
      </p:sp>
      <p:sp>
        <p:nvSpPr>
          <p:cNvPr id="3" name="Title 2"/>
          <p:cNvSpPr>
            <a:spLocks noGrp="1"/>
          </p:cNvSpPr>
          <p:nvPr>
            <p:ph type="title"/>
          </p:nvPr>
        </p:nvSpPr>
        <p:spPr/>
        <p:txBody>
          <a:bodyPr/>
          <a:lstStyle/>
          <a:p>
            <a:r>
              <a:rPr lang="en-US" dirty="0" smtClean="0"/>
              <a:t>Promotion Opportunities</a:t>
            </a:r>
            <a:endParaRPr lang="en-US" dirty="0"/>
          </a:p>
        </p:txBody>
      </p:sp>
    </p:spTree>
    <p:extLst>
      <p:ext uri="{BB962C8B-B14F-4D97-AF65-F5344CB8AC3E}">
        <p14:creationId xmlns:p14="http://schemas.microsoft.com/office/powerpoint/2010/main" val="350577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38" y="381000"/>
            <a:ext cx="7772400" cy="1364512"/>
          </a:xfrm>
        </p:spPr>
        <p:txBody>
          <a:bodyPr/>
          <a:lstStyle/>
          <a:p>
            <a:pPr algn="ctr"/>
            <a:r>
              <a:rPr lang="en-US" dirty="0" smtClean="0"/>
              <a:t>Policy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610277" cy="3686175"/>
          </a:xfrm>
          <a:prstGeom prst="rect">
            <a:avLst/>
          </a:prstGeom>
          <a:noFill/>
          <a:ln w="762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619512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3"/>
          </a:xfrm>
        </p:spPr>
        <p:txBody>
          <a:bodyPr/>
          <a:lstStyle/>
          <a:p>
            <a:r>
              <a:rPr lang="en-US" b="1" dirty="0" smtClean="0"/>
              <a:t>Ideal</a:t>
            </a:r>
          </a:p>
          <a:p>
            <a:pPr lvl="1"/>
            <a:r>
              <a:rPr lang="en-US" dirty="0" smtClean="0"/>
              <a:t>Policies guide decision-making to make them consistent </a:t>
            </a:r>
            <a:r>
              <a:rPr lang="en-US" sz="1200" dirty="0" smtClean="0"/>
              <a:t>(Huber, 2010)</a:t>
            </a:r>
          </a:p>
          <a:p>
            <a:pPr lvl="1"/>
            <a:endParaRPr lang="en-US" sz="1200" dirty="0" smtClean="0"/>
          </a:p>
          <a:p>
            <a:pPr lvl="1"/>
            <a:r>
              <a:rPr lang="en-US" dirty="0" smtClean="0"/>
              <a:t>Procedures indicate the steps necessary to perform different tasks </a:t>
            </a:r>
            <a:r>
              <a:rPr lang="en-US" sz="1200" dirty="0" smtClean="0"/>
              <a:t>(Huber, 2010)</a:t>
            </a:r>
          </a:p>
          <a:p>
            <a:pPr lvl="1"/>
            <a:endParaRPr lang="en-US" sz="1200" dirty="0"/>
          </a:p>
          <a:p>
            <a:pPr lvl="1"/>
            <a:r>
              <a:rPr lang="en-US" dirty="0" smtClean="0"/>
              <a:t>Focus on best practices</a:t>
            </a:r>
          </a:p>
          <a:p>
            <a:pPr lvl="1"/>
            <a:endParaRPr lang="en-US" sz="1200" dirty="0"/>
          </a:p>
          <a:p>
            <a:pPr lvl="1"/>
            <a:r>
              <a:rPr lang="en-US" dirty="0" smtClean="0"/>
              <a:t>Should be approved by institution and easily retrievable for reference </a:t>
            </a:r>
            <a:r>
              <a:rPr lang="en-US" sz="1200" dirty="0" smtClean="0"/>
              <a:t>(Huber, 2010)</a:t>
            </a:r>
          </a:p>
          <a:p>
            <a:pPr lvl="1"/>
            <a:endParaRPr lang="en-US" b="1" dirty="0"/>
          </a:p>
        </p:txBody>
      </p:sp>
      <p:sp>
        <p:nvSpPr>
          <p:cNvPr id="3" name="Title 2"/>
          <p:cNvSpPr>
            <a:spLocks noGrp="1"/>
          </p:cNvSpPr>
          <p:nvPr>
            <p:ph type="title"/>
          </p:nvPr>
        </p:nvSpPr>
        <p:spPr/>
        <p:txBody>
          <a:bodyPr>
            <a:normAutofit fontScale="90000"/>
          </a:bodyPr>
          <a:lstStyle/>
          <a:p>
            <a:pPr algn="ctr"/>
            <a:r>
              <a:rPr lang="en-US" dirty="0" smtClean="0"/>
              <a:t>Formalized Procedures and Policy Making</a:t>
            </a:r>
            <a:endParaRPr lang="en-US" dirty="0"/>
          </a:p>
        </p:txBody>
      </p:sp>
    </p:spTree>
    <p:extLst>
      <p:ext uri="{BB962C8B-B14F-4D97-AF65-F5344CB8AC3E}">
        <p14:creationId xmlns:p14="http://schemas.microsoft.com/office/powerpoint/2010/main" val="3017241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5963"/>
          </a:xfrm>
        </p:spPr>
        <p:txBody>
          <a:bodyPr/>
          <a:lstStyle/>
          <a:p>
            <a:r>
              <a:rPr lang="en-US" b="1" dirty="0" smtClean="0"/>
              <a:t>Actual</a:t>
            </a:r>
            <a:endParaRPr lang="en-US" dirty="0" smtClean="0"/>
          </a:p>
          <a:p>
            <a:pPr lvl="1"/>
            <a:r>
              <a:rPr lang="en-US" dirty="0" smtClean="0"/>
              <a:t>IOWA Model</a:t>
            </a:r>
            <a:r>
              <a:rPr lang="en-US" sz="1200" dirty="0"/>
              <a:t>(Franciscan St. Francis Health,2011)</a:t>
            </a:r>
          </a:p>
          <a:p>
            <a:pPr marL="393192" lvl="1" indent="0">
              <a:buNone/>
            </a:pPr>
            <a:endParaRPr lang="en-US" dirty="0" smtClean="0"/>
          </a:p>
          <a:p>
            <a:pPr lvl="1"/>
            <a:r>
              <a:rPr lang="en-US" dirty="0" smtClean="0"/>
              <a:t>“LEAP”</a:t>
            </a:r>
            <a:r>
              <a:rPr lang="en-US" dirty="0"/>
              <a:t> </a:t>
            </a:r>
            <a:r>
              <a:rPr lang="en-US" sz="1200" dirty="0"/>
              <a:t>(Franciscan St. Francis Health,2011)</a:t>
            </a:r>
          </a:p>
          <a:p>
            <a:pPr marL="393192" lvl="1" indent="0">
              <a:buNone/>
            </a:pPr>
            <a:endParaRPr lang="en-US" dirty="0" smtClean="0"/>
          </a:p>
          <a:p>
            <a:pPr lvl="1"/>
            <a:r>
              <a:rPr lang="en-US" dirty="0" smtClean="0"/>
              <a:t>Nursing Congress—Professional Development Council </a:t>
            </a:r>
            <a:r>
              <a:rPr lang="en-US" sz="1200" dirty="0" smtClean="0"/>
              <a:t>(Franciscan St. Francis Health,2011)</a:t>
            </a:r>
          </a:p>
          <a:p>
            <a:pPr lvl="1"/>
            <a:endParaRPr lang="en-US" dirty="0"/>
          </a:p>
          <a:p>
            <a:pPr lvl="1"/>
            <a:r>
              <a:rPr lang="en-US" dirty="0" smtClean="0"/>
              <a:t>Easily search for on main employee website</a:t>
            </a:r>
            <a:endParaRPr lang="en-US" dirty="0"/>
          </a:p>
        </p:txBody>
      </p:sp>
      <p:sp>
        <p:nvSpPr>
          <p:cNvPr id="3" name="Title 2"/>
          <p:cNvSpPr>
            <a:spLocks noGrp="1"/>
          </p:cNvSpPr>
          <p:nvPr>
            <p:ph type="title"/>
          </p:nvPr>
        </p:nvSpPr>
        <p:spPr/>
        <p:txBody>
          <a:bodyPr>
            <a:normAutofit fontScale="90000"/>
          </a:bodyPr>
          <a:lstStyle/>
          <a:p>
            <a:pPr algn="ctr"/>
            <a:r>
              <a:rPr lang="en-US" dirty="0" smtClean="0"/>
              <a:t>Formalized Procedures and Policy Making</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066800"/>
            <a:ext cx="1905000" cy="1905000"/>
          </a:xfrm>
          <a:prstGeom prst="rect">
            <a:avLst/>
          </a:prstGeom>
          <a:noFill/>
          <a:ln w="762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18403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p>
          <a:p>
            <a:pPr lvl="1"/>
            <a:r>
              <a:rPr lang="en-US" dirty="0" smtClean="0"/>
              <a:t>Decentralization—middle and lower levels can make decisions </a:t>
            </a:r>
            <a:r>
              <a:rPr lang="en-US" sz="1200" dirty="0" smtClean="0"/>
              <a:t>(Huber, 2010)</a:t>
            </a:r>
          </a:p>
          <a:p>
            <a:pPr lvl="1"/>
            <a:endParaRPr lang="en-US" sz="1200" dirty="0"/>
          </a:p>
          <a:p>
            <a:r>
              <a:rPr lang="en-US" b="1" dirty="0" smtClean="0"/>
              <a:t>Actual</a:t>
            </a:r>
          </a:p>
          <a:p>
            <a:pPr lvl="1"/>
            <a:r>
              <a:rPr lang="en-US" dirty="0" smtClean="0"/>
              <a:t>Decentralization! </a:t>
            </a:r>
            <a:r>
              <a:rPr lang="en-US" sz="1200" dirty="0" smtClean="0"/>
              <a:t>(Franciscan St. Francis Health, 2011)</a:t>
            </a:r>
          </a:p>
          <a:p>
            <a:pPr lvl="1"/>
            <a:endParaRPr lang="en-US" dirty="0" smtClean="0"/>
          </a:p>
          <a:p>
            <a:pPr lvl="1"/>
            <a:r>
              <a:rPr lang="en-US" dirty="0" smtClean="0"/>
              <a:t>Shared governance </a:t>
            </a:r>
          </a:p>
        </p:txBody>
      </p:sp>
      <p:sp>
        <p:nvSpPr>
          <p:cNvPr id="3" name="Title 2"/>
          <p:cNvSpPr>
            <a:spLocks noGrp="1"/>
          </p:cNvSpPr>
          <p:nvPr>
            <p:ph type="title"/>
          </p:nvPr>
        </p:nvSpPr>
        <p:spPr/>
        <p:txBody>
          <a:bodyPr>
            <a:normAutofit fontScale="90000"/>
          </a:bodyPr>
          <a:lstStyle/>
          <a:p>
            <a:pPr algn="ctr"/>
            <a:r>
              <a:rPr lang="en-US" dirty="0" smtClean="0"/>
              <a:t>Decision Making Within the Organization</a:t>
            </a:r>
            <a:endParaRPr lang="en-US" dirty="0"/>
          </a:p>
        </p:txBody>
      </p:sp>
    </p:spTree>
    <p:extLst>
      <p:ext uri="{BB962C8B-B14F-4D97-AF65-F5344CB8AC3E}">
        <p14:creationId xmlns:p14="http://schemas.microsoft.com/office/powerpoint/2010/main" val="903253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77005"/>
            <a:ext cx="8229600" cy="4525963"/>
          </a:xfrm>
        </p:spPr>
        <p:txBody>
          <a:bodyPr/>
          <a:lstStyle/>
          <a:p>
            <a:r>
              <a:rPr lang="en-US" b="1" dirty="0" smtClean="0"/>
              <a:t>Actual</a:t>
            </a:r>
            <a:endParaRPr lang="en-US" dirty="0" smtClean="0"/>
          </a:p>
          <a:p>
            <a:pPr lvl="1"/>
            <a:r>
              <a:rPr lang="en-US" u="sng" dirty="0" smtClean="0"/>
              <a:t>Program Organizational Form</a:t>
            </a:r>
            <a:endParaRPr lang="en-US" dirty="0" smtClean="0"/>
          </a:p>
          <a:p>
            <a:pPr lvl="2"/>
            <a:r>
              <a:rPr lang="en-US" dirty="0" smtClean="0"/>
              <a:t>“Although the corporate structure is shared, each program tends to operate as a semi-autonomous unit with its own management team” </a:t>
            </a:r>
            <a:r>
              <a:rPr lang="en-US" sz="1200" dirty="0" smtClean="0"/>
              <a:t>(Huber, 2010, p. 412)</a:t>
            </a:r>
          </a:p>
          <a:p>
            <a:pPr lvl="2"/>
            <a:r>
              <a:rPr lang="en-US" dirty="0" smtClean="0"/>
              <a:t>Sometimes difficult to coordinate services</a:t>
            </a:r>
          </a:p>
          <a:p>
            <a:pPr lvl="2"/>
            <a:r>
              <a:rPr lang="en-US" dirty="0" smtClean="0"/>
              <a:t>Isolation from other healthcare professionals</a:t>
            </a:r>
            <a:endParaRPr lang="en-US" dirty="0"/>
          </a:p>
        </p:txBody>
      </p:sp>
      <p:sp>
        <p:nvSpPr>
          <p:cNvPr id="3" name="Title 2"/>
          <p:cNvSpPr>
            <a:spLocks noGrp="1"/>
          </p:cNvSpPr>
          <p:nvPr>
            <p:ph type="title"/>
          </p:nvPr>
        </p:nvSpPr>
        <p:spPr/>
        <p:txBody>
          <a:bodyPr/>
          <a:lstStyle/>
          <a:p>
            <a:r>
              <a:rPr lang="en-US" dirty="0" smtClean="0"/>
              <a:t>Organizational Structure</a:t>
            </a:r>
            <a:endParaRPr lang="en-US" dirty="0"/>
          </a:p>
        </p:txBody>
      </p:sp>
      <p:sp>
        <p:nvSpPr>
          <p:cNvPr id="4" name="Rectangle 3"/>
          <p:cNvSpPr/>
          <p:nvPr/>
        </p:nvSpPr>
        <p:spPr>
          <a:xfrm>
            <a:off x="2667000" y="3810000"/>
            <a:ext cx="3505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Senior Management Team</a:t>
            </a:r>
            <a:endParaRPr lang="en-US" dirty="0"/>
          </a:p>
        </p:txBody>
      </p:sp>
      <p:sp>
        <p:nvSpPr>
          <p:cNvPr id="5" name="Rectangle 4"/>
          <p:cNvSpPr/>
          <p:nvPr/>
        </p:nvSpPr>
        <p:spPr>
          <a:xfrm>
            <a:off x="685800" y="4820653"/>
            <a:ext cx="2514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Medical-Surgical Services</a:t>
            </a:r>
            <a:endParaRPr lang="en-US" dirty="0"/>
          </a:p>
        </p:txBody>
      </p:sp>
      <p:sp>
        <p:nvSpPr>
          <p:cNvPr id="6" name="Rectangle 5"/>
          <p:cNvSpPr/>
          <p:nvPr/>
        </p:nvSpPr>
        <p:spPr>
          <a:xfrm>
            <a:off x="5562600" y="4820653"/>
            <a:ext cx="2743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Emergency Services</a:t>
            </a:r>
            <a:endParaRPr lang="en-US" dirty="0"/>
          </a:p>
        </p:txBody>
      </p:sp>
      <p:cxnSp>
        <p:nvCxnSpPr>
          <p:cNvPr id="8" name="Elbow Connector 7"/>
          <p:cNvCxnSpPr>
            <a:endCxn id="6" idx="0"/>
          </p:cNvCxnSpPr>
          <p:nvPr/>
        </p:nvCxnSpPr>
        <p:spPr>
          <a:xfrm rot="16200000" flipH="1">
            <a:off x="6162174" y="4048626"/>
            <a:ext cx="782053" cy="762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endCxn id="5" idx="0"/>
          </p:cNvCxnSpPr>
          <p:nvPr/>
        </p:nvCxnSpPr>
        <p:spPr>
          <a:xfrm rot="10800000" flipV="1">
            <a:off x="1943100" y="4343399"/>
            <a:ext cx="723900" cy="47725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2"/>
          </p:cNvCxnSpPr>
          <p:nvPr/>
        </p:nvCxnSpPr>
        <p:spPr>
          <a:xfrm flipH="1">
            <a:off x="1943099" y="5430253"/>
            <a:ext cx="1" cy="1122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19800" y="5458326"/>
            <a:ext cx="1" cy="1122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43100" y="5715000"/>
            <a:ext cx="571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43099" y="5991726"/>
            <a:ext cx="5715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43099" y="6296526"/>
            <a:ext cx="571501"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14600" y="5530334"/>
            <a:ext cx="1905000" cy="369332"/>
          </a:xfrm>
          <a:prstGeom prst="rect">
            <a:avLst/>
          </a:prstGeom>
          <a:noFill/>
        </p:spPr>
        <p:txBody>
          <a:bodyPr wrap="square" rtlCol="0">
            <a:spAutoFit/>
          </a:bodyPr>
          <a:lstStyle/>
          <a:p>
            <a:r>
              <a:rPr lang="en-US" dirty="0" smtClean="0"/>
              <a:t>Nursing</a:t>
            </a:r>
            <a:endParaRPr lang="en-US" dirty="0"/>
          </a:p>
        </p:txBody>
      </p:sp>
      <p:sp>
        <p:nvSpPr>
          <p:cNvPr id="28" name="TextBox 27"/>
          <p:cNvSpPr txBox="1"/>
          <p:nvPr/>
        </p:nvSpPr>
        <p:spPr>
          <a:xfrm>
            <a:off x="2522621" y="5807060"/>
            <a:ext cx="1905000" cy="369332"/>
          </a:xfrm>
          <a:prstGeom prst="rect">
            <a:avLst/>
          </a:prstGeom>
          <a:noFill/>
        </p:spPr>
        <p:txBody>
          <a:bodyPr wrap="square" rtlCol="0">
            <a:spAutoFit/>
          </a:bodyPr>
          <a:lstStyle/>
          <a:p>
            <a:r>
              <a:rPr lang="en-US" dirty="0" smtClean="0"/>
              <a:t>Pharmacy</a:t>
            </a:r>
            <a:endParaRPr lang="en-US" dirty="0"/>
          </a:p>
        </p:txBody>
      </p:sp>
      <p:sp>
        <p:nvSpPr>
          <p:cNvPr id="29" name="TextBox 28"/>
          <p:cNvSpPr txBox="1"/>
          <p:nvPr/>
        </p:nvSpPr>
        <p:spPr>
          <a:xfrm>
            <a:off x="2522621" y="6111860"/>
            <a:ext cx="1905000" cy="369332"/>
          </a:xfrm>
          <a:prstGeom prst="rect">
            <a:avLst/>
          </a:prstGeom>
          <a:noFill/>
        </p:spPr>
        <p:txBody>
          <a:bodyPr wrap="square" rtlCol="0">
            <a:spAutoFit/>
          </a:bodyPr>
          <a:lstStyle/>
          <a:p>
            <a:r>
              <a:rPr lang="en-US" dirty="0" smtClean="0"/>
              <a:t>PT/OT/RT</a:t>
            </a:r>
            <a:endParaRPr lang="en-US" dirty="0"/>
          </a:p>
        </p:txBody>
      </p:sp>
      <p:sp>
        <p:nvSpPr>
          <p:cNvPr id="30" name="TextBox 29"/>
          <p:cNvSpPr txBox="1"/>
          <p:nvPr/>
        </p:nvSpPr>
        <p:spPr>
          <a:xfrm>
            <a:off x="6553200" y="6296526"/>
            <a:ext cx="2743200" cy="369332"/>
          </a:xfrm>
          <a:prstGeom prst="rect">
            <a:avLst/>
          </a:prstGeom>
          <a:noFill/>
        </p:spPr>
        <p:txBody>
          <a:bodyPr wrap="square" rtlCol="0">
            <a:spAutoFit/>
          </a:bodyPr>
          <a:lstStyle/>
          <a:p>
            <a:r>
              <a:rPr lang="en-US" dirty="0" smtClean="0"/>
              <a:t>Respiratory Therapists</a:t>
            </a:r>
            <a:endParaRPr lang="en-US" dirty="0"/>
          </a:p>
        </p:txBody>
      </p:sp>
      <p:sp>
        <p:nvSpPr>
          <p:cNvPr id="31" name="TextBox 30"/>
          <p:cNvSpPr txBox="1"/>
          <p:nvPr/>
        </p:nvSpPr>
        <p:spPr>
          <a:xfrm>
            <a:off x="6553200" y="5870320"/>
            <a:ext cx="1905000" cy="369332"/>
          </a:xfrm>
          <a:prstGeom prst="rect">
            <a:avLst/>
          </a:prstGeom>
          <a:noFill/>
        </p:spPr>
        <p:txBody>
          <a:bodyPr wrap="square" rtlCol="0">
            <a:spAutoFit/>
          </a:bodyPr>
          <a:lstStyle/>
          <a:p>
            <a:r>
              <a:rPr lang="en-US" dirty="0" smtClean="0"/>
              <a:t>Pharmacy</a:t>
            </a:r>
            <a:endParaRPr lang="en-US" dirty="0"/>
          </a:p>
        </p:txBody>
      </p:sp>
      <p:sp>
        <p:nvSpPr>
          <p:cNvPr id="32" name="TextBox 31"/>
          <p:cNvSpPr txBox="1"/>
          <p:nvPr/>
        </p:nvSpPr>
        <p:spPr>
          <a:xfrm>
            <a:off x="6553200" y="5530334"/>
            <a:ext cx="1905000" cy="369332"/>
          </a:xfrm>
          <a:prstGeom prst="rect">
            <a:avLst/>
          </a:prstGeom>
          <a:noFill/>
        </p:spPr>
        <p:txBody>
          <a:bodyPr wrap="square" rtlCol="0">
            <a:spAutoFit/>
          </a:bodyPr>
          <a:lstStyle/>
          <a:p>
            <a:r>
              <a:rPr lang="en-US" dirty="0" smtClean="0"/>
              <a:t>Nursing</a:t>
            </a:r>
            <a:endParaRPr lang="en-US" dirty="0"/>
          </a:p>
        </p:txBody>
      </p:sp>
      <p:cxnSp>
        <p:nvCxnSpPr>
          <p:cNvPr id="34" name="Straight Connector 33"/>
          <p:cNvCxnSpPr/>
          <p:nvPr/>
        </p:nvCxnSpPr>
        <p:spPr>
          <a:xfrm>
            <a:off x="6019801" y="5715000"/>
            <a:ext cx="5333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19800" y="6019799"/>
            <a:ext cx="533400" cy="12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19800" y="6416478"/>
            <a:ext cx="533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300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4800" y="1440601"/>
            <a:ext cx="4343400" cy="4525963"/>
          </a:xfrm>
        </p:spPr>
        <p:txBody>
          <a:bodyPr>
            <a:normAutofit lnSpcReduction="10000"/>
          </a:bodyPr>
          <a:lstStyle/>
          <a:p>
            <a:r>
              <a:rPr lang="en-US" b="1" dirty="0" smtClean="0"/>
              <a:t>Ideal</a:t>
            </a:r>
            <a:endParaRPr lang="en-US" dirty="0" smtClean="0"/>
          </a:p>
          <a:p>
            <a:pPr lvl="1"/>
            <a:r>
              <a:rPr lang="en-US" dirty="0" smtClean="0"/>
              <a:t>Power focuses on upward influence </a:t>
            </a:r>
            <a:r>
              <a:rPr lang="en-US" sz="1200" dirty="0" smtClean="0"/>
              <a:t>(Huber, 2010)</a:t>
            </a:r>
          </a:p>
          <a:p>
            <a:pPr lvl="1"/>
            <a:endParaRPr lang="en-US" sz="1200" dirty="0" smtClean="0"/>
          </a:p>
          <a:p>
            <a:pPr lvl="1"/>
            <a:r>
              <a:rPr lang="en-US" dirty="0" smtClean="0"/>
              <a:t>How a leader influences followers to take action </a:t>
            </a:r>
            <a:r>
              <a:rPr lang="en-US" sz="1200" dirty="0" smtClean="0"/>
              <a:t>(Huber, 2010)</a:t>
            </a:r>
          </a:p>
          <a:p>
            <a:pPr lvl="1"/>
            <a:endParaRPr lang="en-US" sz="1200" dirty="0"/>
          </a:p>
          <a:p>
            <a:pPr lvl="1"/>
            <a:r>
              <a:rPr lang="en-US" dirty="0" smtClean="0"/>
              <a:t>A leader is powerful when they develop credibility, show visible achievement, behave correctly, and create dependence </a:t>
            </a:r>
            <a:r>
              <a:rPr lang="en-US" sz="1200" dirty="0" smtClean="0"/>
              <a:t>(Huber, 2010)</a:t>
            </a:r>
            <a:endParaRPr lang="en-US" sz="1200" dirty="0"/>
          </a:p>
        </p:txBody>
      </p:sp>
      <p:sp>
        <p:nvSpPr>
          <p:cNvPr id="3" name="Title 2"/>
          <p:cNvSpPr>
            <a:spLocks noGrp="1"/>
          </p:cNvSpPr>
          <p:nvPr>
            <p:ph type="title"/>
          </p:nvPr>
        </p:nvSpPr>
        <p:spPr/>
        <p:txBody>
          <a:bodyPr/>
          <a:lstStyle/>
          <a:p>
            <a:r>
              <a:rPr lang="en-US" dirty="0" smtClean="0"/>
              <a:t>Power Relationships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286000"/>
            <a:ext cx="3531476" cy="2522483"/>
          </a:xfrm>
          <a:prstGeom prst="rect">
            <a:avLst/>
          </a:prstGeom>
          <a:noFill/>
          <a:ln w="762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001008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Actual</a:t>
            </a:r>
          </a:p>
          <a:p>
            <a:pPr lvl="1"/>
            <a:r>
              <a:rPr lang="en-US" dirty="0" smtClean="0"/>
              <a:t>Based on the individual leader</a:t>
            </a:r>
          </a:p>
          <a:p>
            <a:pPr lvl="1"/>
            <a:endParaRPr lang="en-US" dirty="0" smtClean="0"/>
          </a:p>
          <a:p>
            <a:pPr lvl="1"/>
            <a:r>
              <a:rPr lang="en-US" dirty="0" smtClean="0"/>
              <a:t>Power lies with front-line nursing through Shared Governance</a:t>
            </a:r>
          </a:p>
          <a:p>
            <a:pPr lvl="1"/>
            <a:endParaRPr lang="en-US" dirty="0" smtClean="0"/>
          </a:p>
          <a:p>
            <a:pPr lvl="1"/>
            <a:r>
              <a:rPr lang="en-US" dirty="0" smtClean="0"/>
              <a:t>Power also lies with effective managers</a:t>
            </a:r>
          </a:p>
          <a:p>
            <a:pPr lvl="1"/>
            <a:endParaRPr lang="en-US" dirty="0"/>
          </a:p>
          <a:p>
            <a:pPr lvl="1"/>
            <a:r>
              <a:rPr lang="en-US" dirty="0" smtClean="0"/>
              <a:t>Good balance, as leadership is actively involved in Shared Governance</a:t>
            </a:r>
            <a:endParaRPr lang="en-US" dirty="0"/>
          </a:p>
        </p:txBody>
      </p:sp>
      <p:sp>
        <p:nvSpPr>
          <p:cNvPr id="3" name="Title 2"/>
          <p:cNvSpPr>
            <a:spLocks noGrp="1"/>
          </p:cNvSpPr>
          <p:nvPr>
            <p:ph type="title"/>
          </p:nvPr>
        </p:nvSpPr>
        <p:spPr/>
        <p:txBody>
          <a:bodyPr>
            <a:normAutofit/>
          </a:bodyPr>
          <a:lstStyle/>
          <a:p>
            <a:r>
              <a:rPr lang="en-US" dirty="0" smtClean="0"/>
              <a:t>Power Relationships</a:t>
            </a:r>
            <a:endParaRPr lang="en-US" dirty="0"/>
          </a:p>
        </p:txBody>
      </p:sp>
    </p:spTree>
    <p:extLst>
      <p:ext uri="{BB962C8B-B14F-4D97-AF65-F5344CB8AC3E}">
        <p14:creationId xmlns:p14="http://schemas.microsoft.com/office/powerpoint/2010/main" val="32658751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sp>
        <p:nvSpPr>
          <p:cNvPr id="3" name="Text Placeholder 2"/>
          <p:cNvSpPr>
            <a:spLocks noGrp="1"/>
          </p:cNvSpPr>
          <p:nvPr>
            <p:ph type="body" idx="1"/>
          </p:nvPr>
        </p:nvSpPr>
        <p:spPr>
          <a:xfrm>
            <a:off x="3922713" y="2931712"/>
            <a:ext cx="4572000" cy="2173688"/>
          </a:xfrm>
        </p:spPr>
        <p:txBody>
          <a:bodyPr>
            <a:normAutofit/>
          </a:bodyPr>
          <a:lstStyle/>
          <a:p>
            <a:r>
              <a:rPr lang="en-US" i="1" dirty="0" smtClean="0"/>
              <a:t>Strengths</a:t>
            </a:r>
          </a:p>
          <a:p>
            <a:r>
              <a:rPr lang="en-US" i="1" dirty="0" smtClean="0"/>
              <a:t>Weaknesses</a:t>
            </a:r>
          </a:p>
          <a:p>
            <a:r>
              <a:rPr lang="en-US" i="1" dirty="0" smtClean="0"/>
              <a:t>Opportunities</a:t>
            </a:r>
          </a:p>
          <a:p>
            <a:r>
              <a:rPr lang="en-US" i="1" dirty="0" smtClean="0"/>
              <a:t>Threats</a:t>
            </a:r>
          </a:p>
        </p:txBody>
      </p:sp>
    </p:spTree>
    <p:extLst>
      <p:ext uri="{BB962C8B-B14F-4D97-AF65-F5344CB8AC3E}">
        <p14:creationId xmlns:p14="http://schemas.microsoft.com/office/powerpoint/2010/main" val="883916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Strengths and weaknesses internal to the organization are identified </a:t>
            </a:r>
            <a:r>
              <a:rPr lang="en-US" sz="1200" dirty="0" smtClean="0"/>
              <a:t>(Huber, 2010)</a:t>
            </a:r>
          </a:p>
          <a:p>
            <a:endParaRPr lang="en-US" sz="1200" dirty="0"/>
          </a:p>
          <a:p>
            <a:r>
              <a:rPr lang="en-US" dirty="0" smtClean="0"/>
              <a:t>Opportunities and threats are external components to be analyzed </a:t>
            </a:r>
            <a:r>
              <a:rPr lang="en-US" sz="1200" dirty="0" smtClean="0"/>
              <a:t>(Huber, 2010)</a:t>
            </a:r>
          </a:p>
          <a:p>
            <a:endParaRPr lang="en-US" sz="1200" dirty="0"/>
          </a:p>
          <a:p>
            <a:r>
              <a:rPr lang="en-US" dirty="0" smtClean="0"/>
              <a:t>Once identified, analyze all areas to determine impact on the organization </a:t>
            </a:r>
            <a:r>
              <a:rPr lang="en-US" sz="1200" dirty="0" smtClean="0"/>
              <a:t>(Huber, 2010)</a:t>
            </a:r>
          </a:p>
        </p:txBody>
      </p:sp>
      <p:sp>
        <p:nvSpPr>
          <p:cNvPr id="3" name="Title 2"/>
          <p:cNvSpPr>
            <a:spLocks noGrp="1"/>
          </p:cNvSpPr>
          <p:nvPr>
            <p:ph type="title"/>
          </p:nvPr>
        </p:nvSpPr>
        <p:spPr/>
        <p:txBody>
          <a:bodyPr/>
          <a:lstStyle/>
          <a:p>
            <a:r>
              <a:rPr lang="en-US" dirty="0" smtClean="0"/>
              <a:t>SWOT Analysis</a:t>
            </a:r>
            <a:endParaRPr lang="en-US" dirty="0"/>
          </a:p>
        </p:txBody>
      </p:sp>
    </p:spTree>
    <p:extLst>
      <p:ext uri="{BB962C8B-B14F-4D97-AF65-F5344CB8AC3E}">
        <p14:creationId xmlns:p14="http://schemas.microsoft.com/office/powerpoint/2010/main" val="4258236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704561"/>
              </p:ext>
            </p:extLst>
          </p:nvPr>
        </p:nvGraphicFramePr>
        <p:xfrm>
          <a:off x="457200" y="228600"/>
          <a:ext cx="8229600" cy="6318196"/>
        </p:xfrm>
        <a:graphic>
          <a:graphicData uri="http://schemas.openxmlformats.org/drawingml/2006/table">
            <a:tbl>
              <a:tblPr firstRow="1" bandRow="1">
                <a:tableStyleId>{5C22544A-7EE6-4342-B048-85BDC9FD1C3A}</a:tableStyleId>
              </a:tblPr>
              <a:tblGrid>
                <a:gridCol w="4114800"/>
                <a:gridCol w="4114800"/>
              </a:tblGrid>
              <a:tr h="693968">
                <a:tc>
                  <a:txBody>
                    <a:bodyPr/>
                    <a:lstStyle/>
                    <a:p>
                      <a:r>
                        <a:rPr lang="en-US" sz="3200" dirty="0" smtClean="0"/>
                        <a:t>STRENGTHS</a:t>
                      </a:r>
                      <a:endParaRPr lang="en-US" sz="3200" dirty="0"/>
                    </a:p>
                  </a:txBody>
                  <a:tcPr/>
                </a:tc>
                <a:tc>
                  <a:txBody>
                    <a:bodyPr/>
                    <a:lstStyle/>
                    <a:p>
                      <a:r>
                        <a:rPr lang="en-US" sz="3200" dirty="0" smtClean="0"/>
                        <a:t>WEAKNESSES</a:t>
                      </a:r>
                      <a:endParaRPr lang="en-US" sz="3200" dirty="0"/>
                    </a:p>
                  </a:txBody>
                  <a:tcPr/>
                </a:tc>
              </a:tr>
              <a:tr h="1679500">
                <a:tc>
                  <a:txBody>
                    <a:bodyPr/>
                    <a:lstStyle/>
                    <a:p>
                      <a:r>
                        <a:rPr lang="en-US" b="1" dirty="0" smtClean="0"/>
                        <a:t>Operations:</a:t>
                      </a:r>
                    </a:p>
                    <a:p>
                      <a:r>
                        <a:rPr lang="en-US" dirty="0" smtClean="0"/>
                        <a:t>--Shared Governance</a:t>
                      </a:r>
                    </a:p>
                    <a:p>
                      <a:r>
                        <a:rPr lang="en-US" dirty="0" smtClean="0"/>
                        <a:t>--Well-developed</a:t>
                      </a:r>
                      <a:r>
                        <a:rPr lang="en-US" baseline="0" dirty="0" smtClean="0"/>
                        <a:t> policies and procedures</a:t>
                      </a:r>
                    </a:p>
                    <a:p>
                      <a:r>
                        <a:rPr lang="en-US" baseline="0" dirty="0" smtClean="0"/>
                        <a:t>--NOW ER</a:t>
                      </a:r>
                      <a:endParaRPr lang="en-US" dirty="0" smtClean="0"/>
                    </a:p>
                  </a:txBody>
                  <a:tcPr/>
                </a:tc>
                <a:tc>
                  <a:txBody>
                    <a:bodyPr/>
                    <a:lstStyle/>
                    <a:p>
                      <a:endParaRPr lang="en-US" dirty="0" smtClean="0"/>
                    </a:p>
                    <a:p>
                      <a:r>
                        <a:rPr lang="en-US" dirty="0" smtClean="0"/>
                        <a:t>--Patient Flow</a:t>
                      </a:r>
                    </a:p>
                    <a:p>
                      <a:r>
                        <a:rPr lang="en-US" dirty="0" smtClean="0"/>
                        <a:t>--Quality</a:t>
                      </a:r>
                      <a:r>
                        <a:rPr lang="en-US" baseline="0" dirty="0" smtClean="0"/>
                        <a:t> Improvement Programs</a:t>
                      </a:r>
                    </a:p>
                    <a:p>
                      <a:r>
                        <a:rPr lang="en-US" baseline="0" dirty="0" smtClean="0"/>
                        <a:t>--Interdisciplinary collaboration</a:t>
                      </a:r>
                      <a:endParaRPr lang="en-US" dirty="0" smtClean="0"/>
                    </a:p>
                  </a:txBody>
                  <a:tcPr/>
                </a:tc>
              </a:tr>
              <a:tr h="1240844">
                <a:tc>
                  <a:txBody>
                    <a:bodyPr/>
                    <a:lstStyle/>
                    <a:p>
                      <a:r>
                        <a:rPr lang="en-US" b="1" dirty="0" smtClean="0"/>
                        <a:t>Management:</a:t>
                      </a:r>
                    </a:p>
                    <a:p>
                      <a:r>
                        <a:rPr lang="en-US" dirty="0" smtClean="0"/>
                        <a:t>--Good power structure</a:t>
                      </a:r>
                    </a:p>
                    <a:p>
                      <a:r>
                        <a:rPr lang="en-US" dirty="0" smtClean="0"/>
                        <a:t>--Journey to Success</a:t>
                      </a:r>
                      <a:r>
                        <a:rPr lang="en-US" baseline="0" dirty="0" smtClean="0"/>
                        <a:t> program</a:t>
                      </a:r>
                      <a:endParaRPr lang="en-US" dirty="0" smtClean="0"/>
                    </a:p>
                    <a:p>
                      <a:endParaRPr lang="en-US" dirty="0"/>
                    </a:p>
                  </a:txBody>
                  <a:tcPr/>
                </a:tc>
                <a:tc>
                  <a:txBody>
                    <a:bodyPr/>
                    <a:lstStyle/>
                    <a:p>
                      <a:endParaRPr lang="en-US" dirty="0" smtClean="0"/>
                    </a:p>
                    <a:p>
                      <a:r>
                        <a:rPr lang="en-US" dirty="0" smtClean="0"/>
                        <a:t>--Program Organizational Form</a:t>
                      </a:r>
                    </a:p>
                    <a:p>
                      <a:r>
                        <a:rPr lang="en-US" dirty="0" smtClean="0"/>
                        <a:t>--Master’s trained management</a:t>
                      </a:r>
                      <a:endParaRPr lang="en-US" dirty="0"/>
                    </a:p>
                  </a:txBody>
                  <a:tcPr/>
                </a:tc>
              </a:tr>
              <a:tr h="1240844">
                <a:tc>
                  <a:txBody>
                    <a:bodyPr/>
                    <a:lstStyle/>
                    <a:p>
                      <a:r>
                        <a:rPr lang="en-US" b="1" dirty="0" smtClean="0"/>
                        <a:t>Products:</a:t>
                      </a:r>
                    </a:p>
                    <a:p>
                      <a:r>
                        <a:rPr lang="en-US" dirty="0" smtClean="0"/>
                        <a:t>--Mission and vision focus on quality</a:t>
                      </a:r>
                    </a:p>
                    <a:p>
                      <a:r>
                        <a:rPr lang="en-US" dirty="0" smtClean="0"/>
                        <a:t>--Looking</a:t>
                      </a:r>
                      <a:r>
                        <a:rPr lang="en-US" baseline="0" dirty="0" smtClean="0"/>
                        <a:t> at NDNQI</a:t>
                      </a:r>
                      <a:endParaRPr lang="en-US" dirty="0"/>
                    </a:p>
                  </a:txBody>
                  <a:tcPr/>
                </a:tc>
                <a:tc>
                  <a:txBody>
                    <a:bodyPr/>
                    <a:lstStyle/>
                    <a:p>
                      <a:endParaRPr lang="en-US" dirty="0" smtClean="0"/>
                    </a:p>
                    <a:p>
                      <a:r>
                        <a:rPr lang="en-US" dirty="0" smtClean="0"/>
                        <a:t>--Quality Indicators/Patient Satisfaction</a:t>
                      </a:r>
                    </a:p>
                    <a:p>
                      <a:r>
                        <a:rPr lang="en-US" dirty="0" smtClean="0"/>
                        <a:t>--Development of Labor</a:t>
                      </a:r>
                      <a:r>
                        <a:rPr lang="en-US" baseline="0" dirty="0" smtClean="0"/>
                        <a:t> and Delivery</a:t>
                      </a:r>
                      <a:endParaRPr lang="en-US" dirty="0"/>
                    </a:p>
                  </a:txBody>
                  <a:tcPr/>
                </a:tc>
              </a:tr>
              <a:tr h="1240844">
                <a:tc>
                  <a:txBody>
                    <a:bodyPr/>
                    <a:lstStyle/>
                    <a:p>
                      <a:r>
                        <a:rPr lang="en-US" b="1" dirty="0" smtClean="0"/>
                        <a:t>Finances:</a:t>
                      </a:r>
                    </a:p>
                    <a:p>
                      <a:r>
                        <a:rPr lang="en-US" b="1" dirty="0" smtClean="0"/>
                        <a:t>--</a:t>
                      </a:r>
                      <a:r>
                        <a:rPr lang="en-US" b="0" dirty="0" smtClean="0"/>
                        <a:t>Running</a:t>
                      </a:r>
                      <a:r>
                        <a:rPr lang="en-US" b="0" baseline="0" dirty="0" smtClean="0"/>
                        <a:t> at a profit</a:t>
                      </a:r>
                      <a:endParaRPr lang="en-US" b="1" dirty="0" smtClean="0"/>
                    </a:p>
                    <a:p>
                      <a:endParaRPr lang="en-US" dirty="0" smtClean="0"/>
                    </a:p>
                    <a:p>
                      <a:endParaRPr lang="en-US" dirty="0"/>
                    </a:p>
                  </a:txBody>
                  <a:tcPr/>
                </a:tc>
                <a:tc>
                  <a:txBody>
                    <a:bodyPr/>
                    <a:lstStyle/>
                    <a:p>
                      <a:endParaRPr lang="en-US" dirty="0" smtClean="0"/>
                    </a:p>
                    <a:p>
                      <a:r>
                        <a:rPr lang="en-US" dirty="0" smtClean="0"/>
                        <a:t>--Annual budget</a:t>
                      </a:r>
                    </a:p>
                    <a:p>
                      <a:r>
                        <a:rPr lang="en-US" dirty="0" smtClean="0"/>
                        <a:t>--Not</a:t>
                      </a:r>
                      <a:r>
                        <a:rPr lang="en-US" baseline="0" dirty="0" smtClean="0"/>
                        <a:t> well expressed</a:t>
                      </a:r>
                      <a:endParaRPr lang="en-US" dirty="0" smtClean="0"/>
                    </a:p>
                  </a:txBody>
                  <a:tcPr/>
                </a:tc>
              </a:tr>
            </a:tbl>
          </a:graphicData>
        </a:graphic>
      </p:graphicFrame>
    </p:spTree>
    <p:extLst>
      <p:ext uri="{BB962C8B-B14F-4D97-AF65-F5344CB8AC3E}">
        <p14:creationId xmlns:p14="http://schemas.microsoft.com/office/powerpoint/2010/main" val="7769571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75483936"/>
              </p:ext>
            </p:extLst>
          </p:nvPr>
        </p:nvGraphicFramePr>
        <p:xfrm>
          <a:off x="457200" y="152399"/>
          <a:ext cx="8229600" cy="6568440"/>
        </p:xfrm>
        <a:graphic>
          <a:graphicData uri="http://schemas.openxmlformats.org/drawingml/2006/table">
            <a:tbl>
              <a:tblPr firstRow="1" bandRow="1">
                <a:tableStyleId>{5C22544A-7EE6-4342-B048-85BDC9FD1C3A}</a:tableStyleId>
              </a:tblPr>
              <a:tblGrid>
                <a:gridCol w="4114800"/>
                <a:gridCol w="4114800"/>
              </a:tblGrid>
              <a:tr h="426720">
                <a:tc>
                  <a:txBody>
                    <a:bodyPr/>
                    <a:lstStyle/>
                    <a:p>
                      <a:r>
                        <a:rPr lang="en-US" sz="3200" dirty="0" smtClean="0"/>
                        <a:t>OPPORTUNITIES</a:t>
                      </a:r>
                      <a:endParaRPr lang="en-US" sz="3200" dirty="0"/>
                    </a:p>
                  </a:txBody>
                  <a:tcPr/>
                </a:tc>
                <a:tc>
                  <a:txBody>
                    <a:bodyPr/>
                    <a:lstStyle/>
                    <a:p>
                      <a:r>
                        <a:rPr lang="en-US" sz="3200" dirty="0" smtClean="0"/>
                        <a:t>THREATS</a:t>
                      </a:r>
                      <a:endParaRPr lang="en-US" sz="3200" dirty="0"/>
                    </a:p>
                  </a:txBody>
                  <a:tcPr/>
                </a:tc>
              </a:tr>
              <a:tr h="1234440">
                <a:tc>
                  <a:txBody>
                    <a:bodyPr/>
                    <a:lstStyle/>
                    <a:p>
                      <a:r>
                        <a:rPr lang="en-US" b="1" dirty="0" smtClean="0"/>
                        <a:t>Political:</a:t>
                      </a:r>
                    </a:p>
                    <a:p>
                      <a:r>
                        <a:rPr lang="en-US" b="0" dirty="0" smtClean="0"/>
                        <a:t>--Well</a:t>
                      </a:r>
                      <a:r>
                        <a:rPr lang="en-US" b="0" baseline="0" dirty="0" smtClean="0"/>
                        <a:t> defined nursing guidelines from the ISNA </a:t>
                      </a:r>
                      <a:r>
                        <a:rPr lang="en-US" sz="1200" b="0" baseline="0" dirty="0" smtClean="0"/>
                        <a:t>(Indiana State Nurses Association, 2012)</a:t>
                      </a:r>
                      <a:endParaRPr lang="en-US" sz="1200" b="0" dirty="0"/>
                    </a:p>
                  </a:txBody>
                  <a:tcPr/>
                </a:tc>
                <a:tc>
                  <a:txBody>
                    <a:bodyPr/>
                    <a:lstStyle/>
                    <a:p>
                      <a:endParaRPr lang="en-US" dirty="0" smtClean="0"/>
                    </a:p>
                    <a:p>
                      <a:r>
                        <a:rPr lang="en-US" dirty="0" smtClean="0"/>
                        <a:t>--New reimbursement</a:t>
                      </a:r>
                      <a:r>
                        <a:rPr lang="en-US" baseline="0" dirty="0" smtClean="0"/>
                        <a:t> laws from CMS</a:t>
                      </a:r>
                    </a:p>
                    <a:p>
                      <a:r>
                        <a:rPr lang="en-US" baseline="0" dirty="0" smtClean="0"/>
                        <a:t>--Legislative staffing ratios </a:t>
                      </a:r>
                      <a:r>
                        <a:rPr lang="en-US" sz="1200" baseline="0" dirty="0" smtClean="0"/>
                        <a:t>(American Nurses Association, 2013)</a:t>
                      </a:r>
                    </a:p>
                  </a:txBody>
                  <a:tcPr/>
                </a:tc>
              </a:tr>
              <a:tr h="1234440">
                <a:tc>
                  <a:txBody>
                    <a:bodyPr/>
                    <a:lstStyle/>
                    <a:p>
                      <a:r>
                        <a:rPr lang="en-US" b="1" dirty="0" smtClean="0"/>
                        <a:t>Social:</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r>
                        <a:rPr lang="en-US" b="0" dirty="0" smtClean="0"/>
                        <a:t>Decrease</a:t>
                      </a:r>
                      <a:r>
                        <a:rPr lang="en-US" b="0" baseline="0" dirty="0" smtClean="0"/>
                        <a:t> in cigarette smoking and high blood pressure</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--Increase in preventative testing </a:t>
                      </a:r>
                      <a:r>
                        <a:rPr lang="en-US" sz="1200" b="0" dirty="0" smtClean="0"/>
                        <a:t>(</a:t>
                      </a:r>
                      <a:r>
                        <a:rPr lang="en-US" sz="1200" b="0" dirty="0" err="1" smtClean="0"/>
                        <a:t>Sebelius</a:t>
                      </a:r>
                      <a:r>
                        <a:rPr lang="en-US" sz="1200" b="0" dirty="0" smtClean="0"/>
                        <a:t>, </a:t>
                      </a:r>
                      <a:r>
                        <a:rPr lang="en-US" sz="1200" b="0" dirty="0" err="1" smtClean="0"/>
                        <a:t>Frieden</a:t>
                      </a:r>
                      <a:r>
                        <a:rPr lang="en-US" sz="1200" b="0" dirty="0" smtClean="0"/>
                        <a:t>,</a:t>
                      </a:r>
                      <a:r>
                        <a:rPr lang="en-US" sz="1200" b="0" baseline="0" dirty="0" smtClean="0"/>
                        <a:t> &amp; </a:t>
                      </a:r>
                      <a:r>
                        <a:rPr lang="en-US" sz="1200" b="0" baseline="0" dirty="0" err="1" smtClean="0"/>
                        <a:t>Sondik</a:t>
                      </a:r>
                      <a:r>
                        <a:rPr lang="en-US" sz="1200" b="0" baseline="0" dirty="0" smtClean="0"/>
                        <a:t>, 2012)</a:t>
                      </a:r>
                      <a:endParaRPr lang="en-US" sz="1200" b="0" dirty="0" smtClean="0"/>
                    </a:p>
                    <a:p>
                      <a:endParaRPr lang="en-US" b="1" dirty="0" smtClean="0"/>
                    </a:p>
                  </a:txBody>
                  <a:tcPr/>
                </a:tc>
                <a:tc>
                  <a: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--Obesity among</a:t>
                      </a:r>
                      <a:r>
                        <a:rPr lang="en-US" baseline="0" dirty="0" smtClean="0"/>
                        <a:t> children still on rise</a:t>
                      </a:r>
                      <a:r>
                        <a:rPr lang="en-US" sz="1200" b="0" dirty="0" smtClean="0"/>
                        <a:t>(</a:t>
                      </a:r>
                      <a:r>
                        <a:rPr lang="en-US" sz="1200" b="0" dirty="0" err="1" smtClean="0"/>
                        <a:t>Sebelius</a:t>
                      </a:r>
                      <a:r>
                        <a:rPr lang="en-US" sz="1200" b="0" dirty="0" smtClean="0"/>
                        <a:t>, </a:t>
                      </a:r>
                      <a:r>
                        <a:rPr lang="en-US" sz="1200" b="0" dirty="0" err="1" smtClean="0"/>
                        <a:t>Frieden</a:t>
                      </a:r>
                      <a:r>
                        <a:rPr lang="en-US" sz="1200" b="0" dirty="0" smtClean="0"/>
                        <a:t>,</a:t>
                      </a:r>
                      <a:r>
                        <a:rPr lang="en-US" sz="1200" b="0" baseline="0" dirty="0" smtClean="0"/>
                        <a:t> &amp; </a:t>
                      </a:r>
                      <a:r>
                        <a:rPr lang="en-US" sz="1200" b="0" baseline="0" dirty="0" err="1" smtClean="0"/>
                        <a:t>Sondik</a:t>
                      </a:r>
                      <a:r>
                        <a:rPr lang="en-US" sz="1200" b="0" baseline="0" dirty="0" smtClean="0"/>
                        <a:t>, 2012)</a:t>
                      </a:r>
                      <a:endParaRPr lang="en-US" sz="1200" b="0" dirty="0" smtClean="0"/>
                    </a:p>
                    <a:p>
                      <a:r>
                        <a:rPr lang="en-US" dirty="0" smtClean="0"/>
                        <a:t>--46% of adults participate in physical activity regularly</a:t>
                      </a:r>
                      <a:r>
                        <a:rPr lang="en-US" baseline="0" dirty="0" smtClean="0"/>
                        <a:t> </a:t>
                      </a:r>
                      <a:r>
                        <a:rPr lang="en-US" sz="1200" baseline="0" dirty="0" smtClean="0"/>
                        <a:t>(Kaiser Family Foundation, 2013)</a:t>
                      </a:r>
                      <a:endParaRPr lang="en-US" sz="1200" dirty="0"/>
                    </a:p>
                  </a:txBody>
                  <a:tcPr/>
                </a:tc>
              </a:tr>
              <a:tr h="1234440">
                <a:tc>
                  <a:txBody>
                    <a:bodyPr/>
                    <a:lstStyle/>
                    <a:p>
                      <a:r>
                        <a:rPr lang="en-US" b="1" dirty="0" smtClean="0"/>
                        <a:t>Economic:</a:t>
                      </a:r>
                    </a:p>
                    <a:p>
                      <a:r>
                        <a:rPr lang="en-US" sz="1800" b="0" dirty="0" smtClean="0"/>
                        <a:t>--Household</a:t>
                      </a:r>
                      <a:r>
                        <a:rPr lang="en-US" sz="1800" b="0" baseline="0" dirty="0" smtClean="0"/>
                        <a:t> income in area higher than US average</a:t>
                      </a:r>
                    </a:p>
                    <a:p>
                      <a:r>
                        <a:rPr lang="en-US" sz="1800" b="0" baseline="0" dirty="0" smtClean="0"/>
                        <a:t>--Projected job growth of 31.92%</a:t>
                      </a:r>
                    </a:p>
                    <a:p>
                      <a:r>
                        <a:rPr lang="en-US" sz="1200" b="0" baseline="0" dirty="0" smtClean="0"/>
                        <a:t>(</a:t>
                      </a:r>
                      <a:r>
                        <a:rPr lang="en-US" sz="1200" b="0" baseline="0" dirty="0" err="1" smtClean="0"/>
                        <a:t>Sperling’s</a:t>
                      </a:r>
                      <a:r>
                        <a:rPr lang="en-US" sz="1200" b="0" baseline="0" dirty="0" smtClean="0"/>
                        <a:t> Best Places, 2013)</a:t>
                      </a:r>
                      <a:endParaRPr lang="en-US" sz="1200" b="0" dirty="0" smtClean="0"/>
                    </a:p>
                    <a:p>
                      <a:endParaRPr lang="en-US" sz="1200" b="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--Unemployment</a:t>
                      </a:r>
                      <a:r>
                        <a:rPr lang="en-US" baseline="0" dirty="0" smtClean="0"/>
                        <a:t> rate higher than U.S. average </a:t>
                      </a:r>
                      <a:r>
                        <a:rPr lang="en-US" sz="1200" b="0" baseline="0" dirty="0" smtClean="0"/>
                        <a:t>(</a:t>
                      </a:r>
                      <a:r>
                        <a:rPr lang="en-US" sz="1200" b="0" baseline="0" dirty="0" err="1" smtClean="0"/>
                        <a:t>Sperling’s</a:t>
                      </a:r>
                      <a:r>
                        <a:rPr lang="en-US" sz="1200" b="0" baseline="0" dirty="0" smtClean="0"/>
                        <a:t> Best Places, 2013)</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--Out of pocket spending rapidly increasing </a:t>
                      </a:r>
                      <a:r>
                        <a:rPr lang="en-US" sz="1200" b="0" dirty="0" smtClean="0"/>
                        <a:t>(</a:t>
                      </a:r>
                      <a:r>
                        <a:rPr lang="en-US" sz="1200" b="0" dirty="0" err="1" smtClean="0"/>
                        <a:t>Sebelius</a:t>
                      </a:r>
                      <a:r>
                        <a:rPr lang="en-US" sz="1200" b="0" dirty="0" smtClean="0"/>
                        <a:t>, </a:t>
                      </a:r>
                      <a:r>
                        <a:rPr lang="en-US" sz="1200" b="0" dirty="0" err="1" smtClean="0"/>
                        <a:t>Frieden</a:t>
                      </a:r>
                      <a:r>
                        <a:rPr lang="en-US" sz="1200" b="0" dirty="0" smtClean="0"/>
                        <a:t>,</a:t>
                      </a:r>
                      <a:r>
                        <a:rPr lang="en-US" sz="1200" b="0" baseline="0" dirty="0" smtClean="0"/>
                        <a:t> &amp; </a:t>
                      </a:r>
                      <a:r>
                        <a:rPr lang="en-US" sz="1200" b="0" baseline="0" dirty="0" err="1" smtClean="0"/>
                        <a:t>Sondik</a:t>
                      </a:r>
                      <a:r>
                        <a:rPr lang="en-US" sz="1200" b="0" baseline="0" dirty="0" smtClean="0"/>
                        <a:t>, 2012)</a:t>
                      </a:r>
                      <a:endParaRPr lang="en-US" sz="1200" b="0" dirty="0" smtClean="0"/>
                    </a:p>
                    <a:p>
                      <a:endParaRPr lang="en-US" dirty="0"/>
                    </a:p>
                  </a:txBody>
                  <a:tcPr/>
                </a:tc>
              </a:tr>
              <a:tr h="1234440">
                <a:tc>
                  <a:txBody>
                    <a:bodyPr/>
                    <a:lstStyle/>
                    <a:p>
                      <a:r>
                        <a:rPr lang="en-US" b="1" dirty="0" smtClean="0"/>
                        <a:t>Technological:</a:t>
                      </a:r>
                    </a:p>
                    <a:p>
                      <a:r>
                        <a:rPr lang="en-US" b="1" dirty="0" smtClean="0"/>
                        <a:t>--</a:t>
                      </a:r>
                      <a:r>
                        <a:rPr lang="en-US" b="0" dirty="0" smtClean="0"/>
                        <a:t>Increased</a:t>
                      </a:r>
                      <a:r>
                        <a:rPr lang="en-US" b="0" baseline="0" dirty="0" smtClean="0"/>
                        <a:t> diffusion of electronic charting</a:t>
                      </a:r>
                      <a:endParaRPr lang="en-US" b="1" dirty="0"/>
                    </a:p>
                  </a:txBody>
                  <a:tcPr/>
                </a:tc>
                <a:tc>
                  <a:txBody>
                    <a:bodyPr/>
                    <a:lstStyle/>
                    <a:p>
                      <a:endParaRPr lang="en-US" dirty="0" smtClean="0"/>
                    </a:p>
                    <a:p>
                      <a:r>
                        <a:rPr lang="en-US" dirty="0" smtClean="0"/>
                        <a:t>--Medicare</a:t>
                      </a:r>
                      <a:r>
                        <a:rPr lang="en-US" baseline="0" dirty="0" smtClean="0"/>
                        <a:t> reimbursements reduced by 2015 if no EMR/EHR </a:t>
                      </a:r>
                      <a:r>
                        <a:rPr lang="en-US" sz="1200" baseline="0" dirty="0" smtClean="0"/>
                        <a:t>(MedicalRecords.com Team, 2013)</a:t>
                      </a:r>
                      <a:endParaRPr lang="en-US" sz="1200" dirty="0"/>
                    </a:p>
                  </a:txBody>
                  <a:tcPr/>
                </a:tc>
              </a:tr>
            </a:tbl>
          </a:graphicData>
        </a:graphic>
      </p:graphicFrame>
    </p:spTree>
    <p:extLst>
      <p:ext uri="{BB962C8B-B14F-4D97-AF65-F5344CB8AC3E}">
        <p14:creationId xmlns:p14="http://schemas.microsoft.com/office/powerpoint/2010/main" val="24371180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0"/>
            <a:ext cx="8229600" cy="4525963"/>
          </a:xfrm>
        </p:spPr>
        <p:txBody>
          <a:bodyPr/>
          <a:lstStyle/>
          <a:p>
            <a:r>
              <a:rPr lang="en-US" dirty="0" smtClean="0"/>
              <a:t>Improve patient flow</a:t>
            </a:r>
          </a:p>
          <a:p>
            <a:r>
              <a:rPr lang="en-US" dirty="0" smtClean="0"/>
              <a:t>Increase interdisciplinary collaboration</a:t>
            </a:r>
          </a:p>
          <a:p>
            <a:r>
              <a:rPr lang="en-US" dirty="0" smtClean="0"/>
              <a:t>Education on adult and childhood obesity</a:t>
            </a:r>
          </a:p>
          <a:p>
            <a:r>
              <a:rPr lang="en-US" dirty="0" smtClean="0"/>
              <a:t>Create budgeting that occurs more often than regularly</a:t>
            </a:r>
          </a:p>
          <a:p>
            <a:r>
              <a:rPr lang="en-US" dirty="0" smtClean="0"/>
              <a:t>Development of Labor and Delivery</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609600" y="838228"/>
            <a:ext cx="8229600" cy="1858962"/>
          </a:xfrm>
        </p:spPr>
        <p:txBody>
          <a:bodyPr>
            <a:normAutofit/>
          </a:bodyPr>
          <a:lstStyle/>
          <a:p>
            <a:r>
              <a:rPr lang="en-US" dirty="0" smtClean="0"/>
              <a:t>Strategies for </a:t>
            </a:r>
            <a:br>
              <a:rPr lang="en-US" dirty="0" smtClean="0"/>
            </a:br>
            <a:r>
              <a:rPr lang="en-US" dirty="0" smtClean="0"/>
              <a:t>Growth</a:t>
            </a:r>
            <a:endParaRPr lang="en-US" dirty="0"/>
          </a:p>
        </p:txBody>
      </p:sp>
      <p:pic>
        <p:nvPicPr>
          <p:cNvPr id="12290" name="Picture 2" descr="C:\Users\Owner\AppData\Local\Microsoft\Windows\Temporary Internet Files\Content.IE5\MY4A8KTS\MC90043482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6559"/>
            <a:ext cx="3162300" cy="3162300"/>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8298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83512"/>
          </a:xfrm>
        </p:spPr>
        <p:txBody>
          <a:bodyPr/>
          <a:lstStyle/>
          <a:p>
            <a:r>
              <a:rPr lang="en-US" dirty="0" smtClean="0"/>
              <a:t>Conclusion</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914755" cy="5253419"/>
          </a:xfrm>
          <a:prstGeom prst="rect">
            <a:avLst/>
          </a:prstGeom>
          <a:noFill/>
          <a:ln w="762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2111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Organizational Information</a:t>
            </a:r>
          </a:p>
          <a:p>
            <a:pPr lvl="1"/>
            <a:r>
              <a:rPr lang="en-US" dirty="0" smtClean="0"/>
              <a:t>Program form and participative decision-making</a:t>
            </a:r>
          </a:p>
          <a:p>
            <a:pPr lvl="1"/>
            <a:r>
              <a:rPr lang="en-US" dirty="0" smtClean="0"/>
              <a:t>Opportunity with communication and interdisciplinary collaboration</a:t>
            </a:r>
          </a:p>
          <a:p>
            <a:pPr lvl="1"/>
            <a:r>
              <a:rPr lang="en-US" dirty="0" smtClean="0"/>
              <a:t>Nursing Professional Practice Model</a:t>
            </a:r>
          </a:p>
          <a:p>
            <a:pPr lvl="1"/>
            <a:endParaRPr lang="en-US" dirty="0" smtClean="0"/>
          </a:p>
          <a:p>
            <a:r>
              <a:rPr lang="en-US" dirty="0" smtClean="0"/>
              <a:t>Organizational Culture</a:t>
            </a:r>
          </a:p>
          <a:p>
            <a:pPr lvl="1"/>
            <a:r>
              <a:rPr lang="en-US" dirty="0" smtClean="0"/>
              <a:t>“Healing Hands”</a:t>
            </a:r>
          </a:p>
          <a:p>
            <a:pPr lvl="1"/>
            <a:r>
              <a:rPr lang="en-US" dirty="0" smtClean="0"/>
              <a:t>Reflects the Catholic base of the organization</a:t>
            </a:r>
          </a:p>
          <a:p>
            <a:pPr lvl="1"/>
            <a:r>
              <a:rPr lang="en-US" dirty="0" smtClean="0"/>
              <a:t>Very well-defined and established</a:t>
            </a:r>
          </a:p>
          <a:p>
            <a:pPr lvl="1"/>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3848377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Resources</a:t>
            </a:r>
          </a:p>
          <a:p>
            <a:pPr lvl="1"/>
            <a:r>
              <a:rPr lang="en-US" dirty="0" smtClean="0"/>
              <a:t>Financial information not easily accessible</a:t>
            </a:r>
          </a:p>
          <a:p>
            <a:pPr lvl="1"/>
            <a:r>
              <a:rPr lang="en-US" dirty="0" smtClean="0"/>
              <a:t>Managers have many resources in order to properly calculate the budget</a:t>
            </a:r>
          </a:p>
          <a:p>
            <a:pPr lvl="1"/>
            <a:r>
              <a:rPr lang="en-US" dirty="0" smtClean="0"/>
              <a:t>Administrative support present in shared governance</a:t>
            </a:r>
          </a:p>
          <a:p>
            <a:pPr marL="393192" lvl="1" indent="0">
              <a:buNone/>
            </a:pPr>
            <a:endParaRPr lang="en-US" dirty="0" smtClean="0"/>
          </a:p>
          <a:p>
            <a:r>
              <a:rPr lang="en-US" dirty="0" smtClean="0"/>
              <a:t>Outcomes</a:t>
            </a:r>
          </a:p>
          <a:p>
            <a:pPr lvl="1"/>
            <a:r>
              <a:rPr lang="en-US" dirty="0" smtClean="0"/>
              <a:t>Various surveys monitor satisfaction</a:t>
            </a:r>
          </a:p>
          <a:p>
            <a:pPr lvl="1"/>
            <a:r>
              <a:rPr lang="en-US" dirty="0" smtClean="0"/>
              <a:t>Multiple quality improvement projects</a:t>
            </a:r>
          </a:p>
          <a:p>
            <a:pPr lvl="1"/>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3468492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Actual</a:t>
            </a:r>
          </a:p>
          <a:p>
            <a:pPr lvl="1"/>
            <a:r>
              <a:rPr lang="en-US" u="sng" dirty="0" smtClean="0"/>
              <a:t>Human Relations School/Participative Decision Making</a:t>
            </a:r>
          </a:p>
          <a:p>
            <a:pPr lvl="2"/>
            <a:r>
              <a:rPr lang="en-US" dirty="0" smtClean="0"/>
              <a:t>Democratic leaders who are also open communicators</a:t>
            </a:r>
          </a:p>
          <a:p>
            <a:pPr lvl="2"/>
            <a:r>
              <a:rPr lang="en-US" dirty="0" smtClean="0"/>
              <a:t>Improved cooperation between management and workers </a:t>
            </a:r>
            <a:r>
              <a:rPr lang="en-US" sz="1200" dirty="0" smtClean="0"/>
              <a:t>(Huber, 2010)</a:t>
            </a:r>
          </a:p>
          <a:p>
            <a:pPr lvl="2"/>
            <a:r>
              <a:rPr lang="en-US" dirty="0" smtClean="0"/>
              <a:t>System may be viewed as “closed” because it is difficult to adapt to change</a:t>
            </a:r>
          </a:p>
          <a:p>
            <a:pPr lvl="2"/>
            <a:r>
              <a:rPr lang="en-US" dirty="0" smtClean="0"/>
              <a:t>Emphasis on the informal aspects of organization social structure</a:t>
            </a:r>
          </a:p>
          <a:p>
            <a:pPr lvl="2"/>
            <a:endParaRPr lang="en-US" dirty="0"/>
          </a:p>
        </p:txBody>
      </p:sp>
      <p:sp>
        <p:nvSpPr>
          <p:cNvPr id="3" name="Title 2"/>
          <p:cNvSpPr>
            <a:spLocks noGrp="1"/>
          </p:cNvSpPr>
          <p:nvPr>
            <p:ph type="title"/>
          </p:nvPr>
        </p:nvSpPr>
        <p:spPr/>
        <p:txBody>
          <a:bodyPr/>
          <a:lstStyle/>
          <a:p>
            <a:r>
              <a:rPr lang="en-US" dirty="0" smtClean="0"/>
              <a:t>Organizational Structure</a:t>
            </a:r>
            <a:endParaRPr lang="en-US" dirty="0"/>
          </a:p>
        </p:txBody>
      </p:sp>
    </p:spTree>
    <p:extLst>
      <p:ext uri="{BB962C8B-B14F-4D97-AF65-F5344CB8AC3E}">
        <p14:creationId xmlns:p14="http://schemas.microsoft.com/office/powerpoint/2010/main" val="35541086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Human Resources</a:t>
            </a:r>
          </a:p>
          <a:p>
            <a:pPr lvl="1"/>
            <a:r>
              <a:rPr lang="en-US" dirty="0" smtClean="0"/>
              <a:t>Interviews/coaching aimed to reduce turnover</a:t>
            </a:r>
          </a:p>
          <a:p>
            <a:pPr lvl="1"/>
            <a:r>
              <a:rPr lang="en-US" dirty="0" smtClean="0"/>
              <a:t>Education on diversity for every employee</a:t>
            </a:r>
          </a:p>
          <a:p>
            <a:pPr lvl="1"/>
            <a:endParaRPr lang="en-US" dirty="0"/>
          </a:p>
          <a:p>
            <a:r>
              <a:rPr lang="en-US" dirty="0" smtClean="0"/>
              <a:t>Policy</a:t>
            </a:r>
          </a:p>
          <a:p>
            <a:pPr lvl="1"/>
            <a:r>
              <a:rPr lang="en-US" dirty="0" smtClean="0"/>
              <a:t>Formalized process of policy-making</a:t>
            </a:r>
          </a:p>
          <a:p>
            <a:pPr lvl="1"/>
            <a:r>
              <a:rPr lang="en-US" dirty="0" smtClean="0"/>
              <a:t>Requirement of evidence for changes</a:t>
            </a:r>
          </a:p>
          <a:p>
            <a:pPr lvl="1"/>
            <a:r>
              <a:rPr lang="en-US" dirty="0" smtClean="0"/>
              <a:t>Good balance of power and leadership</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32934797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SWOT analysis</a:t>
            </a:r>
          </a:p>
          <a:p>
            <a:pPr lvl="1"/>
            <a:r>
              <a:rPr lang="en-US" dirty="0" smtClean="0"/>
              <a:t>Strengths: NOW ER, running on profit, focus on quality</a:t>
            </a:r>
          </a:p>
          <a:p>
            <a:pPr lvl="1"/>
            <a:r>
              <a:rPr lang="en-US" dirty="0" smtClean="0"/>
              <a:t>Weaknesses: Patient flow, interdisciplinary collaboration, better budgeting</a:t>
            </a:r>
          </a:p>
          <a:p>
            <a:pPr lvl="1"/>
            <a:r>
              <a:rPr lang="en-US" dirty="0" smtClean="0"/>
              <a:t>Opportunities: Increase in preventative testing, high average household income, electronic charting</a:t>
            </a:r>
          </a:p>
          <a:p>
            <a:pPr lvl="1"/>
            <a:r>
              <a:rPr lang="en-US" dirty="0" smtClean="0"/>
              <a:t>Threats: staffing ratio legislation, high obesity, changes in reimbursement</a:t>
            </a:r>
          </a:p>
          <a:p>
            <a:pPr lvl="1"/>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7338731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Overall, St. Francis appears to be a well-run organization</a:t>
            </a:r>
          </a:p>
          <a:p>
            <a:r>
              <a:rPr lang="en-US" dirty="0" smtClean="0"/>
              <a:t>There are opportunities for improvement, but there are many areas that St. Francis is doing well in</a:t>
            </a:r>
          </a:p>
          <a:p>
            <a:r>
              <a:rPr lang="en-US" dirty="0" smtClean="0"/>
              <a:t>I hope to watch the organization grow and aid in the opportunities present!</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32923686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14338" name="Picture 2" descr="C:\Users\Owner\AppData\Local\Microsoft\Windows\Temporary Internet Files\Content.IE5\IFD0NM1L\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85" y="4048482"/>
            <a:ext cx="2818943" cy="2818943"/>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Owner\AppData\Local\Microsoft\Windows\Temporary Internet Files\Content.IE5\IFD0NM1L\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1" y="212378"/>
            <a:ext cx="4054366" cy="405436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Owner\AppData\Local\Microsoft\Windows\Temporary Internet Files\Content.IE5\IFD0NM1L\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3657143" cy="3657143"/>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Owner\AppData\Local\Microsoft\Windows\Temporary Internet Files\Content.IE5\IFD0NM1L\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060077"/>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786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534400" cy="5791200"/>
          </a:xfrm>
        </p:spPr>
        <p:txBody>
          <a:bodyPr>
            <a:normAutofit fontScale="92500" lnSpcReduction="20000"/>
          </a:bodyPr>
          <a:lstStyle/>
          <a:p>
            <a:pPr marL="109728" indent="0">
              <a:buNone/>
            </a:pPr>
            <a:r>
              <a:rPr lang="en-US" sz="1600" dirty="0" smtClean="0"/>
              <a:t>American Nurses Credentialing Center (2013). Average Magnet Organization </a:t>
            </a:r>
            <a:r>
              <a:rPr lang="en-US" sz="1600" dirty="0" err="1" smtClean="0"/>
              <a:t>Characteritics</a:t>
            </a:r>
            <a:r>
              <a:rPr lang="en-US" sz="1600" dirty="0" smtClean="0"/>
              <a:t>. </a:t>
            </a:r>
            <a:r>
              <a:rPr lang="en-US" sz="1600" dirty="0"/>
              <a:t>Retrieved from http://</a:t>
            </a:r>
            <a:r>
              <a:rPr lang="en-US" sz="1600" dirty="0" smtClean="0"/>
              <a:t>www.nursecredentialing.org/CharacteristicsMagnetOrganizations.aspx</a:t>
            </a:r>
          </a:p>
          <a:p>
            <a:pPr marL="109728" indent="0">
              <a:buNone/>
            </a:pPr>
            <a:endParaRPr lang="en-US" sz="1600" dirty="0" smtClean="0"/>
          </a:p>
          <a:p>
            <a:pPr marL="109728" indent="0">
              <a:buNone/>
            </a:pPr>
            <a:r>
              <a:rPr lang="en-US" sz="1600" dirty="0" smtClean="0"/>
              <a:t>American Nurses Association (2013). Policy &amp; Advocacy: Nurse staffing plans &amp; ratios. </a:t>
            </a:r>
            <a:r>
              <a:rPr lang="en-US" sz="1600" dirty="0"/>
              <a:t>Retrieved from http://www.nursingworld.org/MainMenuCategories/Policy-Advocacy/State/Legislative-Agenda-Reports/State-StaffingPlansRatios</a:t>
            </a:r>
            <a:endParaRPr lang="en-US" sz="1600" dirty="0" smtClean="0"/>
          </a:p>
          <a:p>
            <a:pPr marL="109728" indent="0">
              <a:buNone/>
            </a:pPr>
            <a:endParaRPr lang="en-US" sz="1600" dirty="0" smtClean="0"/>
          </a:p>
          <a:p>
            <a:pPr marL="109728" indent="0">
              <a:buNone/>
            </a:pPr>
            <a:r>
              <a:rPr lang="en-US" sz="1600" dirty="0" smtClean="0"/>
              <a:t>Curran, C. R., </a:t>
            </a:r>
            <a:r>
              <a:rPr lang="en-US" sz="1600" dirty="0"/>
              <a:t>&amp; </a:t>
            </a:r>
            <a:r>
              <a:rPr lang="en-US" sz="1600" dirty="0" smtClean="0"/>
              <a:t>Totten, M. K. (2010). Mission, strategy, and stakeholders. </a:t>
            </a:r>
            <a:r>
              <a:rPr lang="en-US" sz="1600" i="1" dirty="0" smtClean="0"/>
              <a:t>Nurse Economics, 28</a:t>
            </a:r>
            <a:r>
              <a:rPr lang="en-US" sz="1600" dirty="0" smtClean="0"/>
              <a:t>(2), 116-118.</a:t>
            </a:r>
          </a:p>
          <a:p>
            <a:pPr marL="109728" indent="0">
              <a:buNone/>
            </a:pPr>
            <a:endParaRPr lang="en-US" sz="1600" dirty="0" smtClean="0"/>
          </a:p>
          <a:p>
            <a:pPr marL="109728" indent="0">
              <a:buNone/>
            </a:pPr>
            <a:r>
              <a:rPr lang="en-US" sz="1600" dirty="0"/>
              <a:t>Dickey</a:t>
            </a:r>
            <a:r>
              <a:rPr lang="en-US" sz="1600" dirty="0" smtClean="0"/>
              <a:t>, L. A., </a:t>
            </a:r>
            <a:r>
              <a:rPr lang="en-US" sz="1600" dirty="0" err="1"/>
              <a:t>Truten</a:t>
            </a:r>
            <a:r>
              <a:rPr lang="en-US" sz="1600" dirty="0" smtClean="0"/>
              <a:t>, J., </a:t>
            </a:r>
            <a:r>
              <a:rPr lang="en-US" sz="1600" dirty="0"/>
              <a:t>Gross, </a:t>
            </a:r>
            <a:r>
              <a:rPr lang="en-US" sz="1600" dirty="0" smtClean="0"/>
              <a:t>L. M., &amp; </a:t>
            </a:r>
            <a:r>
              <a:rPr lang="en-US" sz="1600" dirty="0" err="1" smtClean="0"/>
              <a:t>Deitrick</a:t>
            </a:r>
            <a:r>
              <a:rPr lang="en-US" sz="1600" dirty="0" smtClean="0"/>
              <a:t>, L. M. (2011).  Promotion of staff resiliency and interdisciplinary team cohesion through two small-group narrative exchange models designed to facilitate patient- and family-centered care. </a:t>
            </a:r>
            <a:r>
              <a:rPr lang="en-US" sz="1600" i="1" dirty="0" smtClean="0"/>
              <a:t>Journal  of Communication in Healthcare, 4</a:t>
            </a:r>
            <a:r>
              <a:rPr lang="en-US" sz="1600" dirty="0" smtClean="0"/>
              <a:t>(2), 126-138.</a:t>
            </a:r>
          </a:p>
          <a:p>
            <a:pPr marL="109728" indent="0">
              <a:buNone/>
            </a:pPr>
            <a:endParaRPr lang="en-US" sz="1600" dirty="0"/>
          </a:p>
          <a:p>
            <a:pPr marL="109728" indent="0">
              <a:buNone/>
            </a:pPr>
            <a:r>
              <a:rPr lang="en-US" sz="1600" dirty="0" smtClean="0"/>
              <a:t>Farley, M. J. (1989). Assessing communication in organizations. </a:t>
            </a:r>
            <a:r>
              <a:rPr lang="en-US" sz="1600" i="1" dirty="0" smtClean="0"/>
              <a:t>Journal of Nursing Administration, 19</a:t>
            </a:r>
            <a:r>
              <a:rPr lang="en-US" sz="1600" dirty="0" smtClean="0"/>
              <a:t>(12), 27-31.</a:t>
            </a:r>
            <a:endParaRPr lang="en-US" sz="1600" dirty="0"/>
          </a:p>
          <a:p>
            <a:pPr marL="109728" indent="0">
              <a:buNone/>
            </a:pPr>
            <a:endParaRPr lang="en-US" sz="1600" dirty="0" smtClean="0"/>
          </a:p>
          <a:p>
            <a:pPr marL="109728" indent="0">
              <a:buNone/>
            </a:pPr>
            <a:r>
              <a:rPr lang="en-US" sz="1600" dirty="0" smtClean="0"/>
              <a:t>Franciscan Alliance (2012). Journey to success: A Franciscan Alliance leadership development program. Indianapolis, IN.</a:t>
            </a:r>
          </a:p>
          <a:p>
            <a:pPr marL="109728" indent="0">
              <a:buNone/>
            </a:pPr>
            <a:endParaRPr lang="en-US" sz="1600" dirty="0" smtClean="0"/>
          </a:p>
          <a:p>
            <a:pPr marL="109728" indent="0">
              <a:buNone/>
            </a:pPr>
            <a:r>
              <a:rPr lang="en-US" sz="1600" dirty="0" smtClean="0"/>
              <a:t>Franciscan St. Francis Health (2012). Orientation Packet. Indianapolis, IN.</a:t>
            </a:r>
          </a:p>
          <a:p>
            <a:pPr marL="109728" indent="0">
              <a:buNone/>
            </a:pPr>
            <a:endParaRPr lang="en-US" sz="1600" dirty="0"/>
          </a:p>
          <a:p>
            <a:pPr marL="109728" indent="0">
              <a:buNone/>
            </a:pPr>
            <a:r>
              <a:rPr lang="en-US" sz="1600" dirty="0" smtClean="0"/>
              <a:t>Franciscan St. Francis Health (2011). Franciscan St. Francis Health model for shared leadership nursing congress (2</a:t>
            </a:r>
            <a:r>
              <a:rPr lang="en-US" sz="1600" baseline="30000" dirty="0" smtClean="0"/>
              <a:t>nd</a:t>
            </a:r>
            <a:r>
              <a:rPr lang="en-US" sz="1600" dirty="0" smtClean="0"/>
              <a:t> ed.). Indianapolis, IN.</a:t>
            </a:r>
          </a:p>
          <a:p>
            <a:pPr marL="109728" indent="0">
              <a:buNone/>
            </a:pPr>
            <a:endParaRPr lang="en-US" sz="1600"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34023304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76672"/>
          </a:xfrm>
        </p:spPr>
        <p:txBody>
          <a:bodyPr>
            <a:normAutofit fontScale="47500" lnSpcReduction="20000"/>
          </a:bodyPr>
          <a:lstStyle/>
          <a:p>
            <a:pPr marL="109728" indent="0">
              <a:buNone/>
            </a:pPr>
            <a:r>
              <a:rPr lang="en-US" sz="2800" dirty="0"/>
              <a:t>Howell, J. P., Bowen, D. E., </a:t>
            </a:r>
            <a:r>
              <a:rPr lang="en-US" sz="2800" dirty="0" err="1"/>
              <a:t>Dorfman</a:t>
            </a:r>
            <a:r>
              <a:rPr lang="en-US" sz="2800" dirty="0"/>
              <a:t>, P. W., Kerr, S., &amp; </a:t>
            </a:r>
            <a:r>
              <a:rPr lang="en-US" sz="2800" dirty="0" err="1"/>
              <a:t>Podsakoff</a:t>
            </a:r>
            <a:r>
              <a:rPr lang="en-US" sz="2800" dirty="0"/>
              <a:t>, P. M. (1990). Substitutes for leadership: Effective alternatives to ineffective leadership.  </a:t>
            </a:r>
            <a:r>
              <a:rPr lang="en-US" sz="2800" i="1" dirty="0"/>
              <a:t>Organizational Dynamics, 19</a:t>
            </a:r>
            <a:r>
              <a:rPr lang="en-US" sz="2800" dirty="0"/>
              <a:t>(1), 21-38.</a:t>
            </a:r>
          </a:p>
          <a:p>
            <a:pPr marL="109728" indent="0">
              <a:buNone/>
            </a:pPr>
            <a:endParaRPr lang="en-US" sz="2800" dirty="0"/>
          </a:p>
          <a:p>
            <a:pPr marL="109728" indent="0">
              <a:buNone/>
            </a:pPr>
            <a:r>
              <a:rPr lang="en-US" sz="2800" dirty="0"/>
              <a:t>Huber, D. L. (2010). </a:t>
            </a:r>
            <a:r>
              <a:rPr lang="en-US" sz="2800" i="1" dirty="0"/>
              <a:t>Leadership and Nursing Care Management</a:t>
            </a:r>
            <a:r>
              <a:rPr lang="en-US" sz="2800" dirty="0"/>
              <a:t> (4</a:t>
            </a:r>
            <a:r>
              <a:rPr lang="en-US" sz="2800" baseline="30000" dirty="0"/>
              <a:t>th</a:t>
            </a:r>
            <a:r>
              <a:rPr lang="en-US" sz="2800" dirty="0"/>
              <a:t> ed.). Maryland Heights, MO: Saunders Elsevier</a:t>
            </a:r>
          </a:p>
          <a:p>
            <a:pPr marL="109728" indent="0">
              <a:buNone/>
            </a:pPr>
            <a:endParaRPr lang="en-US" sz="2800" dirty="0"/>
          </a:p>
          <a:p>
            <a:pPr marL="109728" indent="0">
              <a:buNone/>
            </a:pPr>
            <a:r>
              <a:rPr lang="en-US" sz="2800" dirty="0"/>
              <a:t>Indiana State Nurses Association (2012).  </a:t>
            </a:r>
            <a:r>
              <a:rPr lang="en-US" sz="2800" i="1" dirty="0"/>
              <a:t>Indiana State Nurses Association Public Policy Platform</a:t>
            </a:r>
            <a:r>
              <a:rPr lang="en-US" sz="2800" dirty="0"/>
              <a:t>. Retrieved from http://</a:t>
            </a:r>
            <a:r>
              <a:rPr lang="en-US" sz="2800" dirty="0" smtClean="0"/>
              <a:t>www.indiananurses.org/documents/2012PublicPolicyFinal.pdf</a:t>
            </a:r>
          </a:p>
          <a:p>
            <a:pPr marL="109728" indent="0">
              <a:buNone/>
            </a:pPr>
            <a:endParaRPr lang="en-US" sz="2800" dirty="0" smtClean="0"/>
          </a:p>
          <a:p>
            <a:pPr marL="109728" indent="0">
              <a:buNone/>
            </a:pPr>
            <a:r>
              <a:rPr lang="en-US" sz="2800" dirty="0" smtClean="0"/>
              <a:t>Kaiser Family Foundation (2013). State health facts: Percent of adults who participated in moderate or vigorous physical activities. </a:t>
            </a:r>
            <a:r>
              <a:rPr lang="en-US" sz="2800" dirty="0"/>
              <a:t>Retrieved from http://kff.org/other/state-indicator/participation-in-physical-activity/?state=IN</a:t>
            </a:r>
          </a:p>
          <a:p>
            <a:pPr marL="109728" indent="0">
              <a:buNone/>
            </a:pPr>
            <a:endParaRPr lang="en-US" sz="2800" dirty="0"/>
          </a:p>
          <a:p>
            <a:pPr marL="109728" indent="0">
              <a:buNone/>
            </a:pPr>
            <a:r>
              <a:rPr lang="en-US" sz="2800" dirty="0"/>
              <a:t>Network Indiana. (2013). Indianapolis mayor to announce downtown development plan. </a:t>
            </a:r>
            <a:r>
              <a:rPr lang="en-US" sz="2800" i="1" dirty="0"/>
              <a:t>Indiana public media</a:t>
            </a:r>
            <a:r>
              <a:rPr lang="en-US" sz="2800" dirty="0"/>
              <a:t>. Retrieved from http://indianapublicmedia.org/news/indianapolis-mayor-announce-doWntown-development-plan-52506/</a:t>
            </a:r>
          </a:p>
          <a:p>
            <a:pPr marL="109728" indent="0">
              <a:buNone/>
            </a:pPr>
            <a:endParaRPr lang="en-US" sz="2800" dirty="0"/>
          </a:p>
          <a:p>
            <a:pPr marL="109728" indent="0">
              <a:buNone/>
            </a:pPr>
            <a:r>
              <a:rPr lang="en-US" sz="2800" dirty="0"/>
              <a:t>Porter-O’Grady, T., &amp; </a:t>
            </a:r>
            <a:r>
              <a:rPr lang="en-US" sz="2800" dirty="0" err="1"/>
              <a:t>Malloch</a:t>
            </a:r>
            <a:r>
              <a:rPr lang="en-US" sz="2800" dirty="0"/>
              <a:t>, K. (2011). </a:t>
            </a:r>
            <a:r>
              <a:rPr lang="en-US" sz="2800" i="1" dirty="0"/>
              <a:t>Quantum Leadership: Advancing innovation, transforming health care </a:t>
            </a:r>
            <a:r>
              <a:rPr lang="en-US" sz="2800" dirty="0"/>
              <a:t>(3</a:t>
            </a:r>
            <a:r>
              <a:rPr lang="en-US" sz="2800" baseline="30000" dirty="0"/>
              <a:t>rd</a:t>
            </a:r>
            <a:r>
              <a:rPr lang="en-US" sz="2800" dirty="0"/>
              <a:t> </a:t>
            </a:r>
            <a:r>
              <a:rPr lang="en-US" sz="2800" dirty="0" err="1"/>
              <a:t>ed</a:t>
            </a:r>
            <a:r>
              <a:rPr lang="en-US" sz="2800" dirty="0"/>
              <a:t>). Sudbury, MA: Jones &amp; Bartlett Learning.</a:t>
            </a:r>
          </a:p>
          <a:p>
            <a:pPr marL="109728" indent="0">
              <a:buNone/>
            </a:pPr>
            <a:endParaRPr lang="en-US" sz="2800" dirty="0"/>
          </a:p>
          <a:p>
            <a:pPr marL="109728" indent="0">
              <a:buNone/>
            </a:pPr>
            <a:r>
              <a:rPr lang="en-US" sz="2800" dirty="0" err="1"/>
              <a:t>Sperling’s</a:t>
            </a:r>
            <a:r>
              <a:rPr lang="en-US" sz="2800" dirty="0"/>
              <a:t> Best Places (2013). Economy in Franklin township (Marion county), Indiana. Retrieved from http://www.bestplaces.net/economy/city/indiana/franklin_township_(marion_county</a:t>
            </a:r>
            <a:r>
              <a:rPr lang="en-US" sz="2800" dirty="0" smtClean="0"/>
              <a:t>)</a:t>
            </a:r>
          </a:p>
          <a:p>
            <a:pPr marL="109728" indent="0">
              <a:buNone/>
            </a:pPr>
            <a:endParaRPr lang="en-US" sz="2800" dirty="0" smtClean="0"/>
          </a:p>
          <a:p>
            <a:pPr marL="109728" indent="0">
              <a:buNone/>
            </a:pPr>
            <a:r>
              <a:rPr lang="en-US" sz="2800" dirty="0" err="1" smtClean="0"/>
              <a:t>Sebelius</a:t>
            </a:r>
            <a:r>
              <a:rPr lang="en-US" sz="2800" dirty="0" smtClean="0"/>
              <a:t>, K., </a:t>
            </a:r>
            <a:r>
              <a:rPr lang="en-US" sz="2800" dirty="0" err="1" smtClean="0"/>
              <a:t>Frieden</a:t>
            </a:r>
            <a:r>
              <a:rPr lang="en-US" sz="2800" dirty="0" smtClean="0"/>
              <a:t>, T. R., &amp; </a:t>
            </a:r>
            <a:r>
              <a:rPr lang="en-US" sz="2800" dirty="0" err="1" smtClean="0"/>
              <a:t>Sondik</a:t>
            </a:r>
            <a:r>
              <a:rPr lang="en-US" sz="2800" dirty="0" smtClean="0"/>
              <a:t>, E. J. (2012). Health, United States, 2012</a:t>
            </a:r>
            <a:r>
              <a:rPr lang="en-US" sz="2800" i="1" dirty="0" smtClean="0"/>
              <a:t>. Centers for Disease Contro</a:t>
            </a:r>
            <a:r>
              <a:rPr lang="en-US" sz="2800" dirty="0" smtClean="0"/>
              <a:t>l.  </a:t>
            </a:r>
            <a:r>
              <a:rPr lang="en-US" sz="2800" dirty="0"/>
              <a:t>Retrieved from http://www.cdc.gov/nchs/data/hus/hus12.pdf</a:t>
            </a:r>
          </a:p>
          <a:p>
            <a:pPr marL="109728" indent="0">
              <a:buNone/>
            </a:pPr>
            <a:endParaRPr lang="en-US" sz="2800" dirty="0"/>
          </a:p>
          <a:p>
            <a:pPr marL="109728" indent="0">
              <a:buNone/>
            </a:pPr>
            <a:r>
              <a:rPr lang="en-US" sz="2800" dirty="0" err="1"/>
              <a:t>Weshenfelder</a:t>
            </a:r>
            <a:r>
              <a:rPr lang="en-US" sz="2800" dirty="0"/>
              <a:t>, C. (2005). Building professionalism and customer service. </a:t>
            </a:r>
            <a:r>
              <a:rPr lang="en-US" sz="2800" i="1" dirty="0"/>
              <a:t>Nursing Homes, </a:t>
            </a:r>
            <a:r>
              <a:rPr lang="en-US" sz="2800" dirty="0"/>
              <a:t>30-33.</a:t>
            </a:r>
          </a:p>
          <a:p>
            <a:pPr marL="109728" indent="0">
              <a:buNone/>
            </a:pPr>
            <a:endParaRPr lang="en-US" dirty="0"/>
          </a:p>
        </p:txBody>
      </p:sp>
      <p:sp>
        <p:nvSpPr>
          <p:cNvPr id="3" name="Title 2"/>
          <p:cNvSpPr>
            <a:spLocks noGrp="1"/>
          </p:cNvSpPr>
          <p:nvPr>
            <p:ph type="title"/>
          </p:nvPr>
        </p:nvSpPr>
        <p:spPr/>
        <p:txBody>
          <a:bodyPr>
            <a:normAutofit/>
          </a:bodyPr>
          <a:lstStyle/>
          <a:p>
            <a:r>
              <a:rPr lang="en-US" dirty="0" smtClean="0"/>
              <a:t>References</a:t>
            </a:r>
            <a:endParaRPr lang="en-US" dirty="0"/>
          </a:p>
        </p:txBody>
      </p:sp>
    </p:spTree>
    <p:extLst>
      <p:ext uri="{BB962C8B-B14F-4D97-AF65-F5344CB8AC3E}">
        <p14:creationId xmlns:p14="http://schemas.microsoft.com/office/powerpoint/2010/main" val="578854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INSERT NURSING ORGANIZATIONAL CHART</a:t>
            </a:r>
            <a:endParaRPr lang="en-US" dirty="0"/>
          </a:p>
        </p:txBody>
      </p:sp>
      <p:sp>
        <p:nvSpPr>
          <p:cNvPr id="3" name="Title 2"/>
          <p:cNvSpPr>
            <a:spLocks noGrp="1"/>
          </p:cNvSpPr>
          <p:nvPr>
            <p:ph type="title"/>
          </p:nvPr>
        </p:nvSpPr>
        <p:spPr>
          <a:xfrm>
            <a:off x="457200" y="21021"/>
            <a:ext cx="8229600" cy="1143000"/>
          </a:xfrm>
        </p:spPr>
        <p:txBody>
          <a:bodyPr/>
          <a:lstStyle/>
          <a:p>
            <a:r>
              <a:rPr lang="en-US" dirty="0" smtClean="0"/>
              <a:t>Organization Structure</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1" t="4879" r="22044" b="10411"/>
          <a:stretch/>
        </p:blipFill>
        <p:spPr bwMode="auto">
          <a:xfrm rot="5400000">
            <a:off x="1708152" y="-418471"/>
            <a:ext cx="5651493" cy="8610602"/>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689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Ideal</a:t>
            </a:r>
            <a:endParaRPr lang="en-US" dirty="0" smtClean="0"/>
          </a:p>
          <a:p>
            <a:pPr lvl="1"/>
            <a:r>
              <a:rPr lang="en-US" u="sng" dirty="0" smtClean="0"/>
              <a:t>Flexibility</a:t>
            </a:r>
            <a:endParaRPr lang="en-US" dirty="0" smtClean="0"/>
          </a:p>
          <a:p>
            <a:pPr lvl="2"/>
            <a:r>
              <a:rPr lang="en-US" dirty="0" smtClean="0"/>
              <a:t>“In every situation, there is some leadership style that will be effective”</a:t>
            </a:r>
            <a:r>
              <a:rPr lang="en-US" sz="1200" dirty="0" smtClean="0"/>
              <a:t> (Howell, Bowen, </a:t>
            </a:r>
            <a:r>
              <a:rPr lang="en-US" sz="1200" dirty="0" err="1" smtClean="0"/>
              <a:t>Dorfman</a:t>
            </a:r>
            <a:r>
              <a:rPr lang="en-US" sz="1200" dirty="0" smtClean="0"/>
              <a:t>, Kerr, </a:t>
            </a:r>
            <a:r>
              <a:rPr lang="en-US" sz="1200" dirty="0"/>
              <a:t>&amp; </a:t>
            </a:r>
            <a:r>
              <a:rPr lang="en-US" sz="1200" dirty="0" err="1" smtClean="0"/>
              <a:t>Podsakoff</a:t>
            </a:r>
            <a:r>
              <a:rPr lang="en-US" sz="1200" dirty="0" smtClean="0"/>
              <a:t>, 1990)</a:t>
            </a:r>
          </a:p>
          <a:p>
            <a:pPr lvl="1"/>
            <a:r>
              <a:rPr lang="en-US" u="sng" dirty="0" smtClean="0"/>
              <a:t>Well-Defined Professional Expectations</a:t>
            </a:r>
          </a:p>
          <a:p>
            <a:pPr lvl="2"/>
            <a:r>
              <a:rPr lang="en-US" dirty="0" smtClean="0"/>
              <a:t>“an approach to an occupation that distinguishes it from being merely a job, focuses on service as the highest ideal, follows a code of ethics, and is seen as a lifetime commitment” </a:t>
            </a:r>
            <a:r>
              <a:rPr lang="en-US" sz="1200" dirty="0" smtClean="0"/>
              <a:t>(Huber, 2010, p.5)</a:t>
            </a:r>
          </a:p>
          <a:p>
            <a:pPr lvl="2"/>
            <a:r>
              <a:rPr lang="en-US" dirty="0" smtClean="0"/>
              <a:t>Well-defined with clear expectations and goals of the employees </a:t>
            </a:r>
            <a:r>
              <a:rPr lang="en-US" sz="1200" dirty="0" smtClean="0"/>
              <a:t>(</a:t>
            </a:r>
            <a:r>
              <a:rPr lang="en-US" sz="1200" dirty="0" err="1" smtClean="0"/>
              <a:t>Weshenfelder</a:t>
            </a:r>
            <a:r>
              <a:rPr lang="en-US" sz="1200" dirty="0" smtClean="0"/>
              <a:t>, 2005)</a:t>
            </a:r>
            <a:endParaRPr lang="en-US" sz="1200" dirty="0"/>
          </a:p>
        </p:txBody>
      </p:sp>
      <p:sp>
        <p:nvSpPr>
          <p:cNvPr id="3" name="Title 2"/>
          <p:cNvSpPr>
            <a:spLocks noGrp="1"/>
          </p:cNvSpPr>
          <p:nvPr>
            <p:ph type="title"/>
          </p:nvPr>
        </p:nvSpPr>
        <p:spPr/>
        <p:txBody>
          <a:bodyPr/>
          <a:lstStyle/>
          <a:p>
            <a:r>
              <a:rPr lang="en-US" dirty="0" smtClean="0"/>
              <a:t>Leadership and Professionalism</a:t>
            </a:r>
            <a:endParaRPr lang="en-US" dirty="0"/>
          </a:p>
        </p:txBody>
      </p:sp>
    </p:spTree>
    <p:extLst>
      <p:ext uri="{BB962C8B-B14F-4D97-AF65-F5344CB8AC3E}">
        <p14:creationId xmlns:p14="http://schemas.microsoft.com/office/powerpoint/2010/main" val="2087725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Actual</a:t>
            </a:r>
            <a:endParaRPr lang="en-US" dirty="0" smtClean="0"/>
          </a:p>
          <a:p>
            <a:pPr lvl="1"/>
            <a:r>
              <a:rPr lang="en-US" u="sng" dirty="0" smtClean="0"/>
              <a:t>Flexible, but well-defined expectations</a:t>
            </a:r>
          </a:p>
          <a:p>
            <a:pPr lvl="2"/>
            <a:r>
              <a:rPr lang="en-US" dirty="0" smtClean="0"/>
              <a:t>Journey to Success program</a:t>
            </a:r>
          </a:p>
          <a:p>
            <a:pPr lvl="2"/>
            <a:endParaRPr lang="en-US" dirty="0" smtClean="0"/>
          </a:p>
          <a:p>
            <a:pPr lvl="2"/>
            <a:r>
              <a:rPr lang="en-US" dirty="0" smtClean="0"/>
              <a:t>“Effective leadership requires a continuous commitment to skill development and core leadership values” </a:t>
            </a:r>
            <a:r>
              <a:rPr lang="en-US" sz="1200" dirty="0" smtClean="0"/>
              <a:t>(Franciscan Alliance, 2012)</a:t>
            </a:r>
          </a:p>
          <a:p>
            <a:pPr marL="630936" lvl="2" indent="0">
              <a:buNone/>
            </a:pPr>
            <a:endParaRPr lang="en-US" dirty="0" smtClean="0"/>
          </a:p>
          <a:p>
            <a:pPr lvl="2"/>
            <a:r>
              <a:rPr lang="en-US" dirty="0" smtClean="0"/>
              <a:t>This program emphasizes mentorship, understanding the values and beliefs of the organization, process management, motivation, business ethics, change management, and project management</a:t>
            </a:r>
          </a:p>
          <a:p>
            <a:pPr lvl="2"/>
            <a:endParaRPr lang="en-US" dirty="0"/>
          </a:p>
          <a:p>
            <a:pPr lvl="1"/>
            <a:endParaRPr lang="en-US" b="1" dirty="0"/>
          </a:p>
        </p:txBody>
      </p:sp>
      <p:sp>
        <p:nvSpPr>
          <p:cNvPr id="3" name="Title 2"/>
          <p:cNvSpPr>
            <a:spLocks noGrp="1"/>
          </p:cNvSpPr>
          <p:nvPr>
            <p:ph type="title"/>
          </p:nvPr>
        </p:nvSpPr>
        <p:spPr/>
        <p:txBody>
          <a:bodyPr/>
          <a:lstStyle/>
          <a:p>
            <a:r>
              <a:rPr lang="en-US" dirty="0" smtClean="0"/>
              <a:t>Leadership and Professionalism</a:t>
            </a:r>
            <a:endParaRPr lang="en-US" dirty="0"/>
          </a:p>
        </p:txBody>
      </p:sp>
    </p:spTree>
    <p:extLst>
      <p:ext uri="{BB962C8B-B14F-4D97-AF65-F5344CB8AC3E}">
        <p14:creationId xmlns:p14="http://schemas.microsoft.com/office/powerpoint/2010/main" val="150956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8293</TotalTime>
  <Words>4672</Words>
  <Application>Microsoft Office PowerPoint</Application>
  <PresentationFormat>On-screen Show (4:3)</PresentationFormat>
  <Paragraphs>750</Paragraphs>
  <Slides>65</Slides>
  <Notes>38</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Concourse</vt:lpstr>
      <vt:lpstr>Organizational Assessment: St. Francis Hospital</vt:lpstr>
      <vt:lpstr>Overview</vt:lpstr>
      <vt:lpstr>Organizational Information</vt:lpstr>
      <vt:lpstr>Organizational Structure</vt:lpstr>
      <vt:lpstr>Organizational Structure</vt:lpstr>
      <vt:lpstr>Organizational Structure</vt:lpstr>
      <vt:lpstr>Organization Structure</vt:lpstr>
      <vt:lpstr>Leadership and Professionalism</vt:lpstr>
      <vt:lpstr>Leadership and Professionalism</vt:lpstr>
      <vt:lpstr>Leadership and Professionalism</vt:lpstr>
      <vt:lpstr>Level of Interdisciplinary Collaboration</vt:lpstr>
      <vt:lpstr>Level of Interdisciplinary Collaboration</vt:lpstr>
      <vt:lpstr>Communication Style and Processes</vt:lpstr>
      <vt:lpstr>Communication Style and Processes</vt:lpstr>
      <vt:lpstr>Implementing Change</vt:lpstr>
      <vt:lpstr>Implementing Change</vt:lpstr>
      <vt:lpstr>Organizational Culture</vt:lpstr>
      <vt:lpstr>Branding and Symbols</vt:lpstr>
      <vt:lpstr>Branding and Symbols</vt:lpstr>
      <vt:lpstr>Values and Beliefs</vt:lpstr>
      <vt:lpstr>Values and Beliefs</vt:lpstr>
      <vt:lpstr>Vision and Mission Statements</vt:lpstr>
      <vt:lpstr>Vision and Mission Statements</vt:lpstr>
      <vt:lpstr>Vision and Mission Statements</vt:lpstr>
      <vt:lpstr>Tradition and Habits</vt:lpstr>
      <vt:lpstr>Tradition and Habits</vt:lpstr>
      <vt:lpstr>Resources</vt:lpstr>
      <vt:lpstr>Financial Support</vt:lpstr>
      <vt:lpstr>Administrative Support and Expertise</vt:lpstr>
      <vt:lpstr>Administrative Support and Expertise</vt:lpstr>
      <vt:lpstr>Sophistication of Nursing Administrative Systems</vt:lpstr>
      <vt:lpstr>Outcomes</vt:lpstr>
      <vt:lpstr>Stakeholder Satisfaction</vt:lpstr>
      <vt:lpstr>Stakeholder Satisfaction</vt:lpstr>
      <vt:lpstr>Benchmarking</vt:lpstr>
      <vt:lpstr>Benchmarking</vt:lpstr>
      <vt:lpstr>Organizational Effectiveness</vt:lpstr>
      <vt:lpstr>Organizational Effectiveness</vt:lpstr>
      <vt:lpstr>Continuous Quality Improvement</vt:lpstr>
      <vt:lpstr>Continuous Quality Improvement</vt:lpstr>
      <vt:lpstr>PowerPoint Presentation</vt:lpstr>
      <vt:lpstr>Recruitment/Retention</vt:lpstr>
      <vt:lpstr>Recruitment/Retention</vt:lpstr>
      <vt:lpstr>Diversity in the Workplace</vt:lpstr>
      <vt:lpstr>Promotion Opportunities</vt:lpstr>
      <vt:lpstr>Policy</vt:lpstr>
      <vt:lpstr>Formalized Procedures and Policy Making</vt:lpstr>
      <vt:lpstr>Formalized Procedures and Policy Making</vt:lpstr>
      <vt:lpstr>Decision Making Within the Organization</vt:lpstr>
      <vt:lpstr>Power Relationships</vt:lpstr>
      <vt:lpstr>Power Relationships</vt:lpstr>
      <vt:lpstr>SWOT Analysis</vt:lpstr>
      <vt:lpstr>SWOT Analysis</vt:lpstr>
      <vt:lpstr>PowerPoint Presentation</vt:lpstr>
      <vt:lpstr>PowerPoint Presentation</vt:lpstr>
      <vt:lpstr>Strategies for  Growth</vt:lpstr>
      <vt:lpstr>Conclusion</vt:lpstr>
      <vt:lpstr>Conclusion</vt:lpstr>
      <vt:lpstr>Conclusion</vt:lpstr>
      <vt:lpstr>Conclusion</vt:lpstr>
      <vt:lpstr>Conclusion</vt:lpstr>
      <vt:lpstr>Conclusion</vt:lpstr>
      <vt:lpstr>Questions?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Assessment: St. Francis Hospital</dc:title>
  <dc:creator>Owner</dc:creator>
  <cp:lastModifiedBy>Owner</cp:lastModifiedBy>
  <cp:revision>179</cp:revision>
  <dcterms:created xsi:type="dcterms:W3CDTF">2013-07-30T13:07:56Z</dcterms:created>
  <dcterms:modified xsi:type="dcterms:W3CDTF">2013-08-05T22:10:56Z</dcterms:modified>
</cp:coreProperties>
</file>